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8288000" cy="10287000"/>
  <p:notesSz cx="6858000" cy="9144000"/>
  <p:embeddedFontLst>
    <p:embeddedFont>
      <p:font typeface="Madani Arabic" charset="1" panose="00000000000000000000"/>
      <p:regular r:id="rId17"/>
    </p:embeddedFont>
    <p:embeddedFont>
      <p:font typeface="Montaser Arabic Bold" charset="1" panose="00000800000000000000"/>
      <p:regular r:id="rId18"/>
    </p:embeddedFont>
    <p:embeddedFont>
      <p:font typeface="Montaser Arabic" charset="1" panose="00000500000000000000"/>
      <p:regular r:id="rId19"/>
    </p:embeddedFont>
    <p:embeddedFont>
      <p:font typeface="Montaser Arabic Light" charset="1" panose="0000040000000000000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32.png" Type="http://schemas.openxmlformats.org/officeDocument/2006/relationships/image"/><Relationship Id="rId6" Target="../media/image33.svg" Type="http://schemas.openxmlformats.org/officeDocument/2006/relationships/image"/><Relationship Id="rId7" Target="../media/image8.png" Type="http://schemas.openxmlformats.org/officeDocument/2006/relationships/image"/><Relationship Id="rId8" Target="../media/image9.png" Type="http://schemas.openxmlformats.org/officeDocument/2006/relationships/image"/><Relationship Id="rId9" Target="../media/image10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.svg" Type="http://schemas.openxmlformats.org/officeDocument/2006/relationships/image"/><Relationship Id="rId2" Target="../media/image34.png" Type="http://schemas.openxmlformats.org/officeDocument/2006/relationships/image"/><Relationship Id="rId3" Target="../media/image35.sv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36.png" Type="http://schemas.openxmlformats.org/officeDocument/2006/relationships/image"/><Relationship Id="rId7" Target="../media/image37.svg" Type="http://schemas.openxmlformats.org/officeDocument/2006/relationships/image"/><Relationship Id="rId8" Target="../media/image8.png" Type="http://schemas.openxmlformats.org/officeDocument/2006/relationships/image"/><Relationship Id="rId9" Target="../media/image9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.svg" Type="http://schemas.openxmlformats.org/officeDocument/2006/relationships/image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6.png" Type="http://schemas.openxmlformats.org/officeDocument/2006/relationships/image"/><Relationship Id="rId7" Target="../media/image7.svg" Type="http://schemas.openxmlformats.org/officeDocument/2006/relationships/image"/><Relationship Id="rId8" Target="../media/image8.png" Type="http://schemas.openxmlformats.org/officeDocument/2006/relationships/image"/><Relationship Id="rId9" Target="../media/image9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14.svg" Type="http://schemas.openxmlformats.org/officeDocument/2006/relationships/image"/><Relationship Id="rId4" Target="../media/image1.pn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8.png" Type="http://schemas.openxmlformats.org/officeDocument/2006/relationships/image"/><Relationship Id="rId8" Target="../media/image9.png" Type="http://schemas.openxmlformats.org/officeDocument/2006/relationships/image"/><Relationship Id="rId9" Target="../media/image10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.svg" Type="http://schemas.openxmlformats.org/officeDocument/2006/relationships/image"/><Relationship Id="rId2" Target="../media/image15.png" Type="http://schemas.openxmlformats.org/officeDocument/2006/relationships/image"/><Relationship Id="rId3" Target="../media/image16.sv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17.png" Type="http://schemas.openxmlformats.org/officeDocument/2006/relationships/image"/><Relationship Id="rId7" Target="../media/image18.svg" Type="http://schemas.openxmlformats.org/officeDocument/2006/relationships/image"/><Relationship Id="rId8" Target="../media/image8.png" Type="http://schemas.openxmlformats.org/officeDocument/2006/relationships/image"/><Relationship Id="rId9" Target="../media/image9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19.png" Type="http://schemas.openxmlformats.org/officeDocument/2006/relationships/image"/><Relationship Id="rId6" Target="../media/image20.svg" Type="http://schemas.openxmlformats.org/officeDocument/2006/relationships/image"/><Relationship Id="rId7" Target="../media/image8.png" Type="http://schemas.openxmlformats.org/officeDocument/2006/relationships/image"/><Relationship Id="rId8" Target="../media/image9.png" Type="http://schemas.openxmlformats.org/officeDocument/2006/relationships/image"/><Relationship Id="rId9" Target="../media/image10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1.png" Type="http://schemas.openxmlformats.org/officeDocument/2006/relationships/image"/><Relationship Id="rId4" Target="../media/image22.svg" Type="http://schemas.openxmlformats.org/officeDocument/2006/relationships/image"/><Relationship Id="rId5" Target="../media/image23.png" Type="http://schemas.openxmlformats.org/officeDocument/2006/relationships/image"/><Relationship Id="rId6" Target="../media/image24.svg" Type="http://schemas.openxmlformats.org/officeDocument/2006/relationships/image"/><Relationship Id="rId7" Target="../media/image8.png" Type="http://schemas.openxmlformats.org/officeDocument/2006/relationships/image"/><Relationship Id="rId8" Target="../media/image9.png" Type="http://schemas.openxmlformats.org/officeDocument/2006/relationships/image"/><Relationship Id="rId9" Target="../media/image10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5.png" Type="http://schemas.openxmlformats.org/officeDocument/2006/relationships/image"/><Relationship Id="rId4" Target="../media/image26.svg" Type="http://schemas.openxmlformats.org/officeDocument/2006/relationships/image"/><Relationship Id="rId5" Target="../media/image27.png" Type="http://schemas.openxmlformats.org/officeDocument/2006/relationships/image"/><Relationship Id="rId6" Target="../media/image28.svg" Type="http://schemas.openxmlformats.org/officeDocument/2006/relationships/image"/><Relationship Id="rId7" Target="../media/image8.png" Type="http://schemas.openxmlformats.org/officeDocument/2006/relationships/image"/><Relationship Id="rId8" Target="../media/image9.png" Type="http://schemas.openxmlformats.org/officeDocument/2006/relationships/image"/><Relationship Id="rId9" Target="../media/image10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29.png" Type="http://schemas.openxmlformats.org/officeDocument/2006/relationships/image"/><Relationship Id="rId5" Target="../media/image1.png" Type="http://schemas.openxmlformats.org/officeDocument/2006/relationships/image"/><Relationship Id="rId6" Target="../media/image8.png" Type="http://schemas.openxmlformats.org/officeDocument/2006/relationships/image"/><Relationship Id="rId7" Target="../media/image9.png" Type="http://schemas.openxmlformats.org/officeDocument/2006/relationships/image"/><Relationship Id="rId8" Target="../media/image10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8.png" Type="http://schemas.openxmlformats.org/officeDocument/2006/relationships/image"/><Relationship Id="rId6" Target="../media/image9.png" Type="http://schemas.openxmlformats.org/officeDocument/2006/relationships/image"/><Relationship Id="rId7" Target="../media/image10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0000">
                <a:alpha val="100000"/>
              </a:srgbClr>
            </a:gs>
            <a:gs pos="100000">
              <a:srgbClr val="13002E">
                <a:alpha val="100000"/>
              </a:srgbClr>
            </a:gs>
          </a:gsLst>
          <a:path path="circle">
            <a:fillToRect l="0" r="100000" t="0" b="100000"/>
          </a:path>
          <a:tileRect r="0" l="-100000" b="0" t="-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214824" y="-3671029"/>
            <a:ext cx="11267754" cy="12660398"/>
          </a:xfrm>
          <a:custGeom>
            <a:avLst/>
            <a:gdLst/>
            <a:ahLst/>
            <a:cxnLst/>
            <a:rect r="r" b="b" t="t" l="l"/>
            <a:pathLst>
              <a:path h="12660398" w="11267754">
                <a:moveTo>
                  <a:pt x="0" y="0"/>
                </a:moveTo>
                <a:lnTo>
                  <a:pt x="11267754" y="0"/>
                </a:lnTo>
                <a:lnTo>
                  <a:pt x="11267754" y="12660399"/>
                </a:lnTo>
                <a:lnTo>
                  <a:pt x="0" y="126603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31650" y="7547120"/>
            <a:ext cx="9776501" cy="4802706"/>
          </a:xfrm>
          <a:custGeom>
            <a:avLst/>
            <a:gdLst/>
            <a:ahLst/>
            <a:cxnLst/>
            <a:rect r="r" b="b" t="t" l="l"/>
            <a:pathLst>
              <a:path h="4802706" w="9776501">
                <a:moveTo>
                  <a:pt x="0" y="0"/>
                </a:moveTo>
                <a:lnTo>
                  <a:pt x="9776500" y="0"/>
                </a:lnTo>
                <a:lnTo>
                  <a:pt x="9776500" y="4802706"/>
                </a:lnTo>
                <a:lnTo>
                  <a:pt x="0" y="48027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58277" y="1100124"/>
            <a:ext cx="8168387" cy="8158176"/>
          </a:xfrm>
          <a:custGeom>
            <a:avLst/>
            <a:gdLst/>
            <a:ahLst/>
            <a:cxnLst/>
            <a:rect r="r" b="b" t="t" l="l"/>
            <a:pathLst>
              <a:path h="8158176" w="8168387">
                <a:moveTo>
                  <a:pt x="0" y="0"/>
                </a:moveTo>
                <a:lnTo>
                  <a:pt x="8168387" y="0"/>
                </a:lnTo>
                <a:lnTo>
                  <a:pt x="8168387" y="8158176"/>
                </a:lnTo>
                <a:lnTo>
                  <a:pt x="0" y="81581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222102">
            <a:off x="10124427" y="-2316622"/>
            <a:ext cx="11820573" cy="6028492"/>
          </a:xfrm>
          <a:custGeom>
            <a:avLst/>
            <a:gdLst/>
            <a:ahLst/>
            <a:cxnLst/>
            <a:rect r="r" b="b" t="t" l="l"/>
            <a:pathLst>
              <a:path h="6028492" w="11820573">
                <a:moveTo>
                  <a:pt x="0" y="0"/>
                </a:moveTo>
                <a:lnTo>
                  <a:pt x="11820573" y="0"/>
                </a:lnTo>
                <a:lnTo>
                  <a:pt x="11820573" y="6028492"/>
                </a:lnTo>
                <a:lnTo>
                  <a:pt x="0" y="60284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5999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699768" y="8875100"/>
            <a:ext cx="6378557" cy="5990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679"/>
              </a:lnSpc>
            </a:pPr>
            <a:r>
              <a:rPr lang="en-US" sz="3204" spc="128">
                <a:solidFill>
                  <a:srgbClr val="FFFFFF"/>
                </a:solidFill>
                <a:latin typeface="Madani Arabic"/>
                <a:ea typeface="Madani Arabic"/>
                <a:cs typeface="Madani Arabic"/>
                <a:sym typeface="Madani Arabic"/>
              </a:rPr>
              <a:t>www.qataracademy.net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349600" y="2677954"/>
            <a:ext cx="8215657" cy="11761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9630"/>
              </a:lnSpc>
            </a:pPr>
            <a:r>
              <a:rPr lang="ar-EG" sz="6878" b="true">
                <a:solidFill>
                  <a:srgbClr val="FFFFFF"/>
                </a:solidFill>
                <a:latin typeface="Montaser Arabic Bold"/>
                <a:ea typeface="Montaser Arabic Bold"/>
                <a:cs typeface="Montaser Arabic Bold"/>
                <a:sym typeface="Montaser Arabic Bold"/>
                <a:rtl val="true"/>
              </a:rPr>
              <a:t>مستقبل الوظائف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349600" y="3635004"/>
            <a:ext cx="8215657" cy="19922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16367"/>
              </a:lnSpc>
            </a:pPr>
            <a:r>
              <a:rPr lang="ar-EG" sz="11691" b="true">
                <a:solidFill>
                  <a:srgbClr val="FFFFFF"/>
                </a:solidFill>
                <a:latin typeface="Montaser Arabic Bold"/>
                <a:ea typeface="Montaser Arabic Bold"/>
                <a:cs typeface="Montaser Arabic Bold"/>
                <a:sym typeface="Montaser Arabic Bold"/>
                <a:rtl val="true"/>
              </a:rPr>
              <a:t>فــي عصــر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349600" y="6092459"/>
            <a:ext cx="8215657" cy="1129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9289"/>
              </a:lnSpc>
            </a:pPr>
            <a:r>
              <a:rPr lang="ar-EG" sz="6635" b="true">
                <a:solidFill>
                  <a:srgbClr val="04FCAA"/>
                </a:solidFill>
                <a:latin typeface="Montaser Arabic Bold"/>
                <a:ea typeface="Montaser Arabic Bold"/>
                <a:cs typeface="Montaser Arabic Bold"/>
                <a:sym typeface="Montaser Arabic Bold"/>
                <a:rtl val="true"/>
              </a:rPr>
              <a:t>الذكاء الاصطناعي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508805" y="430651"/>
            <a:ext cx="2433783" cy="849796"/>
            <a:chOff x="0" y="0"/>
            <a:chExt cx="3245045" cy="1133061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583769" y="49735"/>
              <a:ext cx="2227715" cy="957917"/>
            </a:xfrm>
            <a:custGeom>
              <a:avLst/>
              <a:gdLst/>
              <a:ahLst/>
              <a:cxnLst/>
              <a:rect r="r" b="b" t="t" l="l"/>
              <a:pathLst>
                <a:path h="957917" w="2227715">
                  <a:moveTo>
                    <a:pt x="0" y="0"/>
                  </a:moveTo>
                  <a:lnTo>
                    <a:pt x="2227715" y="0"/>
                  </a:lnTo>
                  <a:lnTo>
                    <a:pt x="2227715" y="957917"/>
                  </a:lnTo>
                  <a:lnTo>
                    <a:pt x="0" y="9579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245045" cy="1133061"/>
            </a:xfrm>
            <a:custGeom>
              <a:avLst/>
              <a:gdLst/>
              <a:ahLst/>
              <a:cxnLst/>
              <a:rect r="r" b="b" t="t" l="l"/>
              <a:pathLst>
                <a:path h="1133061" w="3245045">
                  <a:moveTo>
                    <a:pt x="0" y="0"/>
                  </a:moveTo>
                  <a:lnTo>
                    <a:pt x="3245045" y="0"/>
                  </a:lnTo>
                  <a:lnTo>
                    <a:pt x="3245045" y="1133061"/>
                  </a:lnTo>
                  <a:lnTo>
                    <a:pt x="0" y="1133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20999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0000">
                <a:alpha val="100000"/>
              </a:srgbClr>
            </a:gs>
            <a:gs pos="100000">
              <a:srgbClr val="060033">
                <a:alpha val="100000"/>
              </a:srgbClr>
            </a:gs>
          </a:gsLst>
          <a:path path="circle">
            <a:fillToRect l="0" r="100000" t="0" b="100000"/>
          </a:path>
          <a:tileRect r="0" l="-100000" b="0" t="-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122254" y="-2517289"/>
            <a:ext cx="13630807" cy="8229600"/>
          </a:xfrm>
          <a:custGeom>
            <a:avLst/>
            <a:gdLst/>
            <a:ahLst/>
            <a:cxnLst/>
            <a:rect r="r" b="b" t="t" l="l"/>
            <a:pathLst>
              <a:path h="8229600" w="13630807">
                <a:moveTo>
                  <a:pt x="0" y="0"/>
                </a:moveTo>
                <a:lnTo>
                  <a:pt x="13630807" y="0"/>
                </a:lnTo>
                <a:lnTo>
                  <a:pt x="1363080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0999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6304526">
            <a:off x="12058157" y="2050602"/>
            <a:ext cx="11820573" cy="6028492"/>
          </a:xfrm>
          <a:custGeom>
            <a:avLst/>
            <a:gdLst/>
            <a:ahLst/>
            <a:cxnLst/>
            <a:rect r="r" b="b" t="t" l="l"/>
            <a:pathLst>
              <a:path h="6028492" w="11820573">
                <a:moveTo>
                  <a:pt x="0" y="0"/>
                </a:moveTo>
                <a:lnTo>
                  <a:pt x="11820573" y="0"/>
                </a:lnTo>
                <a:lnTo>
                  <a:pt x="11820573" y="6028492"/>
                </a:lnTo>
                <a:lnTo>
                  <a:pt x="0" y="60284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680616" y="2906844"/>
            <a:ext cx="6655559" cy="7380156"/>
          </a:xfrm>
          <a:custGeom>
            <a:avLst/>
            <a:gdLst/>
            <a:ahLst/>
            <a:cxnLst/>
            <a:rect r="r" b="b" t="t" l="l"/>
            <a:pathLst>
              <a:path h="7380156" w="6655559">
                <a:moveTo>
                  <a:pt x="6655559" y="0"/>
                </a:moveTo>
                <a:lnTo>
                  <a:pt x="0" y="0"/>
                </a:lnTo>
                <a:lnTo>
                  <a:pt x="0" y="7380156"/>
                </a:lnTo>
                <a:lnTo>
                  <a:pt x="6655559" y="7380156"/>
                </a:lnTo>
                <a:lnTo>
                  <a:pt x="665555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8110190" y="4724400"/>
            <a:ext cx="9530575" cy="41607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737368" indent="-368684" lvl="1">
              <a:lnSpc>
                <a:spcPts val="8538"/>
              </a:lnSpc>
              <a:buFont typeface="Arial"/>
              <a:buChar char="•"/>
            </a:pPr>
            <a:r>
              <a:rPr lang="ar-EG" sz="3415">
                <a:solidFill>
                  <a:srgbClr val="FFFFFF"/>
                </a:solidFill>
                <a:latin typeface="Montaser Arabic"/>
                <a:ea typeface="Montaser Arabic"/>
                <a:cs typeface="Montaser Arabic"/>
                <a:sym typeface="Montaser Arabic"/>
                <a:rtl val="true"/>
              </a:rPr>
              <a:t>علم البيانات وتحليل البيانات الأمن السيبراني.</a:t>
            </a:r>
          </a:p>
          <a:p>
            <a:pPr algn="r" rtl="true" marL="737368" indent="-368684" lvl="1">
              <a:lnSpc>
                <a:spcPts val="8538"/>
              </a:lnSpc>
              <a:buFont typeface="Arial"/>
              <a:buChar char="•"/>
            </a:pPr>
            <a:r>
              <a:rPr lang="ar-EG" sz="3415">
                <a:solidFill>
                  <a:srgbClr val="FFFFFF"/>
                </a:solidFill>
                <a:latin typeface="Montaser Arabic"/>
                <a:ea typeface="Montaser Arabic"/>
                <a:cs typeface="Montaser Arabic"/>
                <a:sym typeface="Montaser Arabic"/>
                <a:rtl val="true"/>
              </a:rPr>
              <a:t>التسويق الرقمي والتحليل الذكي.</a:t>
            </a:r>
          </a:p>
          <a:p>
            <a:pPr algn="r" rtl="true" marL="737368" indent="-368684" lvl="1">
              <a:lnSpc>
                <a:spcPts val="8538"/>
              </a:lnSpc>
              <a:buFont typeface="Arial"/>
              <a:buChar char="•"/>
            </a:pPr>
            <a:r>
              <a:rPr lang="ar-EG" sz="3415">
                <a:solidFill>
                  <a:srgbClr val="FFFFFF"/>
                </a:solidFill>
                <a:latin typeface="Montaser Arabic"/>
                <a:ea typeface="Montaser Arabic"/>
                <a:cs typeface="Montaser Arabic"/>
                <a:sym typeface="Montaser Arabic"/>
                <a:rtl val="true"/>
              </a:rPr>
              <a:t>تطوير البرمجيات والتطبيقات.</a:t>
            </a:r>
          </a:p>
          <a:p>
            <a:pPr algn="r" rtl="true" marL="737368" indent="-368684" lvl="1">
              <a:lnSpc>
                <a:spcPts val="8538"/>
              </a:lnSpc>
              <a:buFont typeface="Arial"/>
              <a:buChar char="•"/>
            </a:pPr>
            <a:r>
              <a:rPr lang="ar-EG" sz="3415">
                <a:solidFill>
                  <a:srgbClr val="FFFFFF"/>
                </a:solidFill>
                <a:latin typeface="Montaser Arabic"/>
                <a:ea typeface="Montaser Arabic"/>
                <a:cs typeface="Montaser Arabic"/>
                <a:sym typeface="Montaser Arabic"/>
                <a:rtl val="true"/>
              </a:rPr>
              <a:t>هندسة الذكاء الاصطناعي.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623365" y="904875"/>
            <a:ext cx="12017400" cy="21263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8596"/>
              </a:lnSpc>
            </a:pPr>
            <a:r>
              <a:rPr lang="ar-EG" sz="6053" b="true">
                <a:solidFill>
                  <a:srgbClr val="FFFFFF"/>
                </a:solidFill>
                <a:latin typeface="Montaser Arabic Bold"/>
                <a:ea typeface="Montaser Arabic Bold"/>
                <a:cs typeface="Montaser Arabic Bold"/>
                <a:sym typeface="Montaser Arabic Bold"/>
                <a:rtl val="true"/>
              </a:rPr>
              <a:t>أفضل التخصصات المستقبلية</a:t>
            </a:r>
          </a:p>
          <a:p>
            <a:pPr algn="r" rtl="true">
              <a:lnSpc>
                <a:spcPts val="8596"/>
              </a:lnSpc>
            </a:pPr>
            <a:r>
              <a:rPr lang="ar-EG" b="true" sz="6053">
                <a:solidFill>
                  <a:srgbClr val="FFFFFF"/>
                </a:solidFill>
                <a:latin typeface="Montaser Arabic Bold"/>
                <a:ea typeface="Montaser Arabic Bold"/>
                <a:cs typeface="Montaser Arabic Bold"/>
                <a:sym typeface="Montaser Arabic Bold"/>
                <a:rtl val="true"/>
              </a:rPr>
              <a:t>في</a:t>
            </a:r>
            <a:r>
              <a:rPr lang="ar-EG" b="true" sz="6053">
                <a:solidFill>
                  <a:srgbClr val="000000"/>
                </a:solidFill>
                <a:latin typeface="Montaser Arabic Bold"/>
                <a:ea typeface="Montaser Arabic Bold"/>
                <a:cs typeface="Montaser Arabic Bold"/>
                <a:sym typeface="Montaser Arabic Bold"/>
                <a:rtl val="true"/>
              </a:rPr>
              <a:t> </a:t>
            </a:r>
            <a:r>
              <a:rPr lang="ar-EG" b="true" sz="6053">
                <a:solidFill>
                  <a:srgbClr val="04FCAA"/>
                </a:solidFill>
                <a:latin typeface="Montaser Arabic Bold"/>
                <a:ea typeface="Montaser Arabic Bold"/>
                <a:cs typeface="Montaser Arabic Bold"/>
                <a:sym typeface="Montaser Arabic Bold"/>
                <a:rtl val="true"/>
              </a:rPr>
              <a:t>عصر الذكاء الاصطناعي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-2700000">
            <a:off x="-5390316" y="5715"/>
            <a:ext cx="11008652" cy="5614412"/>
          </a:xfrm>
          <a:custGeom>
            <a:avLst/>
            <a:gdLst/>
            <a:ahLst/>
            <a:cxnLst/>
            <a:rect r="r" b="b" t="t" l="l"/>
            <a:pathLst>
              <a:path h="5614412" w="11008652">
                <a:moveTo>
                  <a:pt x="0" y="0"/>
                </a:moveTo>
                <a:lnTo>
                  <a:pt x="11008652" y="0"/>
                </a:lnTo>
                <a:lnTo>
                  <a:pt x="11008652" y="5614412"/>
                </a:lnTo>
                <a:lnTo>
                  <a:pt x="0" y="56144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508805" y="430651"/>
            <a:ext cx="2433783" cy="849796"/>
            <a:chOff x="0" y="0"/>
            <a:chExt cx="3245045" cy="113306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583769" y="49735"/>
              <a:ext cx="2227715" cy="957917"/>
            </a:xfrm>
            <a:custGeom>
              <a:avLst/>
              <a:gdLst/>
              <a:ahLst/>
              <a:cxnLst/>
              <a:rect r="r" b="b" t="t" l="l"/>
              <a:pathLst>
                <a:path h="957917" w="2227715">
                  <a:moveTo>
                    <a:pt x="0" y="0"/>
                  </a:moveTo>
                  <a:lnTo>
                    <a:pt x="2227715" y="0"/>
                  </a:lnTo>
                  <a:lnTo>
                    <a:pt x="2227715" y="957917"/>
                  </a:lnTo>
                  <a:lnTo>
                    <a:pt x="0" y="9579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245045" cy="1133061"/>
            </a:xfrm>
            <a:custGeom>
              <a:avLst/>
              <a:gdLst/>
              <a:ahLst/>
              <a:cxnLst/>
              <a:rect r="r" b="b" t="t" l="l"/>
              <a:pathLst>
                <a:path h="1133061" w="3245045">
                  <a:moveTo>
                    <a:pt x="0" y="0"/>
                  </a:moveTo>
                  <a:lnTo>
                    <a:pt x="3245045" y="0"/>
                  </a:lnTo>
                  <a:lnTo>
                    <a:pt x="3245045" y="1133061"/>
                  </a:lnTo>
                  <a:lnTo>
                    <a:pt x="0" y="1133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0999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0000">
                <a:alpha val="100000"/>
              </a:srgbClr>
            </a:gs>
            <a:gs pos="100000">
              <a:srgbClr val="060033">
                <a:alpha val="100000"/>
              </a:srgbClr>
            </a:gs>
          </a:gsLst>
          <a:path path="circle">
            <a:fillToRect l="0" r="100000" t="0" b="100000"/>
          </a:path>
          <a:tileRect r="0" l="-100000" b="0" t="-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1513020"/>
            <a:ext cx="6506900" cy="9492825"/>
          </a:xfrm>
          <a:custGeom>
            <a:avLst/>
            <a:gdLst/>
            <a:ahLst/>
            <a:cxnLst/>
            <a:rect r="r" b="b" t="t" l="l"/>
            <a:pathLst>
              <a:path h="9492825" w="6506900">
                <a:moveTo>
                  <a:pt x="0" y="0"/>
                </a:moveTo>
                <a:lnTo>
                  <a:pt x="6506900" y="0"/>
                </a:lnTo>
                <a:lnTo>
                  <a:pt x="6506900" y="9492825"/>
                </a:lnTo>
                <a:lnTo>
                  <a:pt x="0" y="94928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153116" y="679187"/>
            <a:ext cx="10519674" cy="23563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9470"/>
              </a:lnSpc>
            </a:pPr>
            <a:r>
              <a:rPr lang="ar-EG" sz="6764" b="true">
                <a:solidFill>
                  <a:srgbClr val="FFFFFF"/>
                </a:solidFill>
                <a:latin typeface="Montaser Arabic Bold"/>
                <a:ea typeface="Montaser Arabic Bold"/>
                <a:cs typeface="Montaser Arabic Bold"/>
                <a:sym typeface="Montaser Arabic Bold"/>
                <a:rtl val="true"/>
              </a:rPr>
              <a:t>كيف تبدأ رحلتك</a:t>
            </a:r>
          </a:p>
          <a:p>
            <a:pPr algn="r" rtl="true">
              <a:lnSpc>
                <a:spcPts val="9470"/>
              </a:lnSpc>
              <a:spcBef>
                <a:spcPct val="0"/>
              </a:spcBef>
            </a:pPr>
            <a:r>
              <a:rPr lang="ar-EG" b="true" sz="6764">
                <a:solidFill>
                  <a:srgbClr val="04FCAA"/>
                </a:solidFill>
                <a:latin typeface="Montaser Arabic Bold"/>
                <a:ea typeface="Montaser Arabic Bold"/>
                <a:cs typeface="Montaser Arabic Bold"/>
                <a:sym typeface="Montaser Arabic Bold"/>
                <a:rtl val="true"/>
              </a:rPr>
              <a:t>في الذكاء الاصطناعي؟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-1435968">
            <a:off x="-4475626" y="-1994669"/>
            <a:ext cx="11008652" cy="5614412"/>
          </a:xfrm>
          <a:custGeom>
            <a:avLst/>
            <a:gdLst/>
            <a:ahLst/>
            <a:cxnLst/>
            <a:rect r="r" b="b" t="t" l="l"/>
            <a:pathLst>
              <a:path h="5614412" w="11008652">
                <a:moveTo>
                  <a:pt x="0" y="0"/>
                </a:moveTo>
                <a:lnTo>
                  <a:pt x="11008652" y="0"/>
                </a:lnTo>
                <a:lnTo>
                  <a:pt x="11008652" y="5614412"/>
                </a:lnTo>
                <a:lnTo>
                  <a:pt x="0" y="56144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7259300" y="2693846"/>
            <a:ext cx="2125980" cy="2125980"/>
          </a:xfrm>
          <a:custGeom>
            <a:avLst/>
            <a:gdLst/>
            <a:ahLst/>
            <a:cxnLst/>
            <a:rect r="r" b="b" t="t" l="l"/>
            <a:pathLst>
              <a:path h="2125980" w="2125980">
                <a:moveTo>
                  <a:pt x="0" y="0"/>
                </a:moveTo>
                <a:lnTo>
                  <a:pt x="2125980" y="0"/>
                </a:lnTo>
                <a:lnTo>
                  <a:pt x="2125980" y="2125980"/>
                </a:lnTo>
                <a:lnTo>
                  <a:pt x="0" y="21259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786303" y="4164187"/>
            <a:ext cx="10886487" cy="33343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6809"/>
              </a:lnSpc>
            </a:pPr>
            <a:r>
              <a:rPr lang="ar-EG" sz="3053">
                <a:solidFill>
                  <a:srgbClr val="FFFFFF"/>
                </a:solidFill>
                <a:latin typeface="Montaser Arabic"/>
                <a:ea typeface="Montaser Arabic"/>
                <a:cs typeface="Montaser Arabic"/>
                <a:sym typeface="Montaser Arabic"/>
                <a:rtl val="true"/>
              </a:rPr>
              <a:t>سجل في دورات تعليمية عبر الإنترنت.</a:t>
            </a:r>
          </a:p>
          <a:p>
            <a:pPr algn="r" rtl="true">
              <a:lnSpc>
                <a:spcPts val="6809"/>
              </a:lnSpc>
            </a:pPr>
            <a:r>
              <a:rPr lang="ar-EG" sz="3053">
                <a:solidFill>
                  <a:srgbClr val="FFFFFF"/>
                </a:solidFill>
                <a:latin typeface="Montaser Arabic"/>
                <a:ea typeface="Montaser Arabic"/>
                <a:cs typeface="Montaser Arabic"/>
                <a:sym typeface="Montaser Arabic"/>
                <a:rtl val="true"/>
              </a:rPr>
              <a:t>جرب مشاريع صغيرة باستخدام الذكاء الاصطناعي.</a:t>
            </a:r>
          </a:p>
          <a:p>
            <a:pPr algn="r" rtl="true">
              <a:lnSpc>
                <a:spcPts val="6809"/>
              </a:lnSpc>
            </a:pPr>
            <a:r>
              <a:rPr lang="ar-EG" sz="3053">
                <a:solidFill>
                  <a:srgbClr val="FFFFFF"/>
                </a:solidFill>
                <a:latin typeface="Montaser Arabic"/>
                <a:ea typeface="Montaser Arabic"/>
                <a:cs typeface="Montaser Arabic"/>
                <a:sym typeface="Montaser Arabic"/>
                <a:rtl val="true"/>
              </a:rPr>
              <a:t>تابع الأخبار والتطورات في مجال الذكاء الاصطناعي.</a:t>
            </a:r>
          </a:p>
          <a:p>
            <a:pPr algn="r" rtl="true">
              <a:lnSpc>
                <a:spcPts val="6809"/>
              </a:lnSpc>
            </a:pPr>
            <a:r>
              <a:rPr lang="ar-EG" sz="3053">
                <a:solidFill>
                  <a:srgbClr val="FFFFFF"/>
                </a:solidFill>
                <a:latin typeface="Montaser Arabic"/>
                <a:ea typeface="Montaser Arabic"/>
                <a:cs typeface="Montaser Arabic"/>
                <a:sym typeface="Montaser Arabic"/>
                <a:rtl val="true"/>
              </a:rPr>
              <a:t>انضم إلى مجتمعات تقنية وتواصل مع محترفين في المجال.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774143" y="8543489"/>
            <a:ext cx="8898647" cy="8056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7068"/>
              </a:lnSpc>
            </a:pPr>
            <a:r>
              <a:rPr lang="ar-EG" sz="3740">
                <a:solidFill>
                  <a:srgbClr val="04FCAA"/>
                </a:solidFill>
                <a:latin typeface="Montaser Arabic"/>
                <a:ea typeface="Montaser Arabic"/>
                <a:cs typeface="Montaser Arabic"/>
                <a:sym typeface="Montaser Arabic"/>
                <a:rtl val="true"/>
              </a:rPr>
              <a:t>المستقبل يبدأ الآن – هل أنت مستعد له؟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508805" y="430651"/>
            <a:ext cx="2433783" cy="849796"/>
            <a:chOff x="0" y="0"/>
            <a:chExt cx="3245045" cy="113306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583769" y="49735"/>
              <a:ext cx="2227715" cy="957917"/>
            </a:xfrm>
            <a:custGeom>
              <a:avLst/>
              <a:gdLst/>
              <a:ahLst/>
              <a:cxnLst/>
              <a:rect r="r" b="b" t="t" l="l"/>
              <a:pathLst>
                <a:path h="957917" w="2227715">
                  <a:moveTo>
                    <a:pt x="0" y="0"/>
                  </a:moveTo>
                  <a:lnTo>
                    <a:pt x="2227715" y="0"/>
                  </a:lnTo>
                  <a:lnTo>
                    <a:pt x="2227715" y="957917"/>
                  </a:lnTo>
                  <a:lnTo>
                    <a:pt x="0" y="9579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245045" cy="1133061"/>
            </a:xfrm>
            <a:custGeom>
              <a:avLst/>
              <a:gdLst/>
              <a:ahLst/>
              <a:cxnLst/>
              <a:rect r="r" b="b" t="t" l="l"/>
              <a:pathLst>
                <a:path h="1133061" w="3245045">
                  <a:moveTo>
                    <a:pt x="0" y="0"/>
                  </a:moveTo>
                  <a:lnTo>
                    <a:pt x="3245045" y="0"/>
                  </a:lnTo>
                  <a:lnTo>
                    <a:pt x="3245045" y="1133061"/>
                  </a:lnTo>
                  <a:lnTo>
                    <a:pt x="0" y="1133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20999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0000">
                <a:alpha val="100000"/>
              </a:srgbClr>
            </a:gs>
            <a:gs pos="100000">
              <a:srgbClr val="060033">
                <a:alpha val="100000"/>
              </a:srgbClr>
            </a:gs>
          </a:gsLst>
          <a:path path="circle">
            <a:fillToRect l="0" r="100000" t="0" b="100000"/>
          </a:path>
          <a:tileRect r="0" l="-100000" b="0" t="-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14839" y="1093023"/>
            <a:ext cx="8280361" cy="8100953"/>
          </a:xfrm>
          <a:custGeom>
            <a:avLst/>
            <a:gdLst/>
            <a:ahLst/>
            <a:cxnLst/>
            <a:rect r="r" b="b" t="t" l="l"/>
            <a:pathLst>
              <a:path h="8100953" w="8280361">
                <a:moveTo>
                  <a:pt x="0" y="0"/>
                </a:moveTo>
                <a:lnTo>
                  <a:pt x="8280361" y="0"/>
                </a:lnTo>
                <a:lnTo>
                  <a:pt x="8280361" y="8100954"/>
                </a:lnTo>
                <a:lnTo>
                  <a:pt x="0" y="81009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513821" y="819150"/>
            <a:ext cx="7887665" cy="29713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14834"/>
              </a:lnSpc>
            </a:pPr>
            <a:r>
              <a:rPr lang="ar-EG" sz="10595" b="true">
                <a:solidFill>
                  <a:srgbClr val="FFFFFF"/>
                </a:solidFill>
                <a:latin typeface="Montaser Arabic Bold"/>
                <a:ea typeface="Montaser Arabic Bold"/>
                <a:cs typeface="Montaser Arabic Bold"/>
                <a:sym typeface="Montaser Arabic Bold"/>
                <a:rtl val="true"/>
              </a:rPr>
              <a:t>ما هو</a:t>
            </a:r>
          </a:p>
          <a:p>
            <a:pPr algn="r" rtl="true">
              <a:lnSpc>
                <a:spcPts val="8692"/>
              </a:lnSpc>
              <a:spcBef>
                <a:spcPct val="0"/>
              </a:spcBef>
            </a:pPr>
            <a:r>
              <a:rPr lang="ar-EG" b="true" sz="6209">
                <a:solidFill>
                  <a:srgbClr val="04FCAA"/>
                </a:solidFill>
                <a:latin typeface="Montaser Arabic Bold"/>
                <a:ea typeface="Montaser Arabic Bold"/>
                <a:cs typeface="Montaser Arabic Bold"/>
                <a:sym typeface="Montaser Arabic Bold"/>
                <a:rtl val="true"/>
              </a:rPr>
              <a:t>الذكاء الاصطناعي؟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-6298974" y="8231884"/>
            <a:ext cx="9776501" cy="4802706"/>
          </a:xfrm>
          <a:custGeom>
            <a:avLst/>
            <a:gdLst/>
            <a:ahLst/>
            <a:cxnLst/>
            <a:rect r="r" b="b" t="t" l="l"/>
            <a:pathLst>
              <a:path h="4802706" w="9776501">
                <a:moveTo>
                  <a:pt x="0" y="0"/>
                </a:moveTo>
                <a:lnTo>
                  <a:pt x="9776500" y="0"/>
                </a:lnTo>
                <a:lnTo>
                  <a:pt x="9776500" y="4802706"/>
                </a:lnTo>
                <a:lnTo>
                  <a:pt x="0" y="48027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061050" y="-3014246"/>
            <a:ext cx="11820573" cy="6028492"/>
          </a:xfrm>
          <a:custGeom>
            <a:avLst/>
            <a:gdLst/>
            <a:ahLst/>
            <a:cxnLst/>
            <a:rect r="r" b="b" t="t" l="l"/>
            <a:pathLst>
              <a:path h="6028492" w="11820573">
                <a:moveTo>
                  <a:pt x="0" y="0"/>
                </a:moveTo>
                <a:lnTo>
                  <a:pt x="11820573" y="0"/>
                </a:lnTo>
                <a:lnTo>
                  <a:pt x="11820573" y="6028492"/>
                </a:lnTo>
                <a:lnTo>
                  <a:pt x="0" y="60284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9653175" y="4384666"/>
            <a:ext cx="7748311" cy="21868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8504"/>
              </a:lnSpc>
            </a:pPr>
            <a:r>
              <a:rPr lang="ar-EG" sz="4751">
                <a:solidFill>
                  <a:srgbClr val="FFFFFF"/>
                </a:solidFill>
                <a:latin typeface="Montaser Arabic"/>
                <a:ea typeface="Montaser Arabic"/>
                <a:cs typeface="Montaser Arabic"/>
                <a:sym typeface="Montaser Arabic"/>
                <a:rtl val="true"/>
              </a:rPr>
              <a:t>تعريف مبسط:</a:t>
            </a:r>
          </a:p>
          <a:p>
            <a:pPr algn="r" rtl="true">
              <a:lnSpc>
                <a:spcPts val="4156"/>
              </a:lnSpc>
              <a:spcBef>
                <a:spcPct val="0"/>
              </a:spcBef>
            </a:pPr>
            <a:r>
              <a:rPr lang="ar-EG" sz="2968">
                <a:solidFill>
                  <a:srgbClr val="FFFFFF"/>
                </a:solidFill>
                <a:latin typeface="Montaser Arabic"/>
                <a:ea typeface="Montaser Arabic"/>
                <a:cs typeface="Montaser Arabic"/>
                <a:sym typeface="Montaser Arabic"/>
                <a:rtl val="true"/>
              </a:rPr>
              <a:t>الذكاء الاصطناعي هو قدرة الآلات على التعلم</a:t>
            </a:r>
          </a:p>
          <a:p>
            <a:pPr algn="r" rtl="true">
              <a:lnSpc>
                <a:spcPts val="4156"/>
              </a:lnSpc>
              <a:spcBef>
                <a:spcPct val="0"/>
              </a:spcBef>
            </a:pPr>
            <a:r>
              <a:rPr lang="ar-EG" sz="2968">
                <a:solidFill>
                  <a:srgbClr val="FFFFFF"/>
                </a:solidFill>
                <a:latin typeface="Montaser Arabic"/>
                <a:ea typeface="Montaser Arabic"/>
                <a:cs typeface="Montaser Arabic"/>
                <a:sym typeface="Montaser Arabic"/>
                <a:rtl val="true"/>
              </a:rPr>
              <a:t>واتخاذ القرارات مثل البشر.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653175" y="7124883"/>
            <a:ext cx="7748311" cy="2013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7217"/>
              </a:lnSpc>
            </a:pPr>
            <a:r>
              <a:rPr lang="ar-EG" sz="4321">
                <a:solidFill>
                  <a:srgbClr val="FFFFFF"/>
                </a:solidFill>
                <a:latin typeface="Montaser Arabic"/>
                <a:ea typeface="Montaser Arabic"/>
                <a:cs typeface="Montaser Arabic"/>
                <a:sym typeface="Montaser Arabic"/>
                <a:rtl val="true"/>
              </a:rPr>
              <a:t>أمثلة:</a:t>
            </a:r>
          </a:p>
          <a:p>
            <a:pPr algn="r" rtl="true">
              <a:lnSpc>
                <a:spcPts val="4230"/>
              </a:lnSpc>
              <a:spcBef>
                <a:spcPct val="0"/>
              </a:spcBef>
            </a:pPr>
            <a:r>
              <a:rPr lang="ar-EG" sz="3021">
                <a:solidFill>
                  <a:srgbClr val="FFFFFF"/>
                </a:solidFill>
                <a:latin typeface="Montaser Arabic"/>
                <a:ea typeface="Montaser Arabic"/>
                <a:cs typeface="Montaser Arabic"/>
                <a:sym typeface="Montaser Arabic"/>
                <a:rtl val="true"/>
              </a:rPr>
              <a:t>المساعدات الصوتية ، السيارات ذاتية القيادة، تحليل البيانات الضخمة.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508805" y="430651"/>
            <a:ext cx="2433783" cy="849796"/>
            <a:chOff x="0" y="0"/>
            <a:chExt cx="3245045" cy="113306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583769" y="49735"/>
              <a:ext cx="2227715" cy="957917"/>
            </a:xfrm>
            <a:custGeom>
              <a:avLst/>
              <a:gdLst/>
              <a:ahLst/>
              <a:cxnLst/>
              <a:rect r="r" b="b" t="t" l="l"/>
              <a:pathLst>
                <a:path h="957917" w="2227715">
                  <a:moveTo>
                    <a:pt x="0" y="0"/>
                  </a:moveTo>
                  <a:lnTo>
                    <a:pt x="2227715" y="0"/>
                  </a:lnTo>
                  <a:lnTo>
                    <a:pt x="2227715" y="957917"/>
                  </a:lnTo>
                  <a:lnTo>
                    <a:pt x="0" y="9579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245045" cy="1133061"/>
            </a:xfrm>
            <a:custGeom>
              <a:avLst/>
              <a:gdLst/>
              <a:ahLst/>
              <a:cxnLst/>
              <a:rect r="r" b="b" t="t" l="l"/>
              <a:pathLst>
                <a:path h="1133061" w="3245045">
                  <a:moveTo>
                    <a:pt x="0" y="0"/>
                  </a:moveTo>
                  <a:lnTo>
                    <a:pt x="3245045" y="0"/>
                  </a:lnTo>
                  <a:lnTo>
                    <a:pt x="3245045" y="1133061"/>
                  </a:lnTo>
                  <a:lnTo>
                    <a:pt x="0" y="1133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20999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0000">
                <a:alpha val="100000"/>
              </a:srgbClr>
            </a:gs>
            <a:gs pos="100000">
              <a:srgbClr val="060033">
                <a:alpha val="100000"/>
              </a:srgbClr>
            </a:gs>
          </a:gsLst>
          <a:path path="circle">
            <a:fillToRect l="0" r="100000" t="0" b="100000"/>
          </a:path>
          <a:tileRect r="0" l="-100000" b="0" t="-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683823" y="2784248"/>
            <a:ext cx="8952460" cy="7178245"/>
          </a:xfrm>
          <a:custGeom>
            <a:avLst/>
            <a:gdLst/>
            <a:ahLst/>
            <a:cxnLst/>
            <a:rect r="r" b="b" t="t" l="l"/>
            <a:pathLst>
              <a:path h="7178245" w="8952460">
                <a:moveTo>
                  <a:pt x="0" y="0"/>
                </a:moveTo>
                <a:lnTo>
                  <a:pt x="8952460" y="0"/>
                </a:lnTo>
                <a:lnTo>
                  <a:pt x="8952460" y="7178245"/>
                </a:lnTo>
                <a:lnTo>
                  <a:pt x="0" y="7178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2519375">
            <a:off x="11625423" y="-2254710"/>
            <a:ext cx="11267754" cy="12660398"/>
          </a:xfrm>
          <a:custGeom>
            <a:avLst/>
            <a:gdLst/>
            <a:ahLst/>
            <a:cxnLst/>
            <a:rect r="r" b="b" t="t" l="l"/>
            <a:pathLst>
              <a:path h="12660398" w="11267754">
                <a:moveTo>
                  <a:pt x="0" y="0"/>
                </a:moveTo>
                <a:lnTo>
                  <a:pt x="11267754" y="0"/>
                </a:lnTo>
                <a:lnTo>
                  <a:pt x="11267754" y="12660399"/>
                </a:lnTo>
                <a:lnTo>
                  <a:pt x="0" y="126603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8000"/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001421" y="1136176"/>
            <a:ext cx="11528302" cy="2639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13439"/>
              </a:lnSpc>
            </a:pPr>
            <a:r>
              <a:rPr lang="ar-EG" sz="9600" b="true">
                <a:solidFill>
                  <a:srgbClr val="04FCAA"/>
                </a:solidFill>
                <a:latin typeface="Montaser Arabic Bold"/>
                <a:ea typeface="Montaser Arabic Bold"/>
                <a:cs typeface="Montaser Arabic Bold"/>
                <a:sym typeface="Montaser Arabic Bold"/>
                <a:rtl val="true"/>
              </a:rPr>
              <a:t>كيف يغير</a:t>
            </a:r>
          </a:p>
          <a:p>
            <a:pPr algn="r" rtl="true">
              <a:lnSpc>
                <a:spcPts val="7467"/>
              </a:lnSpc>
              <a:spcBef>
                <a:spcPct val="0"/>
              </a:spcBef>
            </a:pPr>
            <a:r>
              <a:rPr lang="ar-EG" b="true" sz="5334">
                <a:solidFill>
                  <a:srgbClr val="FFFFFF"/>
                </a:solidFill>
                <a:latin typeface="Montaser Arabic Bold"/>
                <a:ea typeface="Montaser Arabic Bold"/>
                <a:cs typeface="Montaser Arabic Bold"/>
                <a:sym typeface="Montaser Arabic Bold"/>
                <a:rtl val="true"/>
              </a:rPr>
              <a:t>الذكاء الاصطناعي سوق العمل؟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-796809">
            <a:off x="-1658969" y="-1407000"/>
            <a:ext cx="9551766" cy="4871401"/>
          </a:xfrm>
          <a:custGeom>
            <a:avLst/>
            <a:gdLst/>
            <a:ahLst/>
            <a:cxnLst/>
            <a:rect r="r" b="b" t="t" l="l"/>
            <a:pathLst>
              <a:path h="4871401" w="9551766">
                <a:moveTo>
                  <a:pt x="0" y="0"/>
                </a:moveTo>
                <a:lnTo>
                  <a:pt x="9551766" y="0"/>
                </a:lnTo>
                <a:lnTo>
                  <a:pt x="9551766" y="4871400"/>
                </a:lnTo>
                <a:lnTo>
                  <a:pt x="0" y="4871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267183" y="5510851"/>
            <a:ext cx="9524310" cy="32125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765316" indent="-382658" lvl="1">
              <a:lnSpc>
                <a:spcPts val="6486"/>
              </a:lnSpc>
              <a:buFont typeface="Arial"/>
              <a:buChar char="•"/>
            </a:pPr>
            <a:r>
              <a:rPr lang="ar-EG" sz="3544">
                <a:solidFill>
                  <a:srgbClr val="FFFFFF"/>
                </a:solidFill>
                <a:latin typeface="Montaser Arabic Light"/>
                <a:ea typeface="Montaser Arabic Light"/>
                <a:cs typeface="Montaser Arabic Light"/>
                <a:sym typeface="Montaser Arabic Light"/>
                <a:rtl val="true"/>
              </a:rPr>
              <a:t>إ</a:t>
            </a:r>
            <a:r>
              <a:rPr lang="ar-EG" sz="3544">
                <a:solidFill>
                  <a:srgbClr val="FFFFFF"/>
                </a:solidFill>
                <a:latin typeface="Montaser Arabic Light"/>
                <a:ea typeface="Montaser Arabic Light"/>
                <a:cs typeface="Montaser Arabic Light"/>
                <a:sym typeface="Montaser Arabic Light"/>
                <a:rtl val="true"/>
              </a:rPr>
              <a:t>تمام الوظائف الروتينية.</a:t>
            </a:r>
          </a:p>
          <a:p>
            <a:pPr algn="r" rtl="true" marL="765316" indent="-382658" lvl="1">
              <a:lnSpc>
                <a:spcPts val="6486"/>
              </a:lnSpc>
              <a:buFont typeface="Arial"/>
              <a:buChar char="•"/>
            </a:pPr>
            <a:r>
              <a:rPr lang="ar-EG" sz="3544">
                <a:solidFill>
                  <a:srgbClr val="FFFFFF"/>
                </a:solidFill>
                <a:latin typeface="Montaser Arabic Light"/>
                <a:ea typeface="Montaser Arabic Light"/>
                <a:cs typeface="Montaser Arabic Light"/>
                <a:sym typeface="Montaser Arabic Light"/>
                <a:rtl val="true"/>
              </a:rPr>
              <a:t>تحسين الإنتاجية وتقليل الأخطاء البشرية.</a:t>
            </a:r>
          </a:p>
          <a:p>
            <a:pPr algn="r" rtl="true" marL="765316" indent="-382658" lvl="1">
              <a:lnSpc>
                <a:spcPts val="6486"/>
              </a:lnSpc>
              <a:buFont typeface="Arial"/>
              <a:buChar char="•"/>
            </a:pPr>
            <a:r>
              <a:rPr lang="ar-EG" sz="3544">
                <a:solidFill>
                  <a:srgbClr val="FFFFFF"/>
                </a:solidFill>
                <a:latin typeface="Montaser Arabic Light"/>
                <a:ea typeface="Montaser Arabic Light"/>
                <a:cs typeface="Montaser Arabic Light"/>
                <a:sym typeface="Montaser Arabic Light"/>
                <a:rtl val="true"/>
              </a:rPr>
              <a:t>خلق وظائف جديدة تتطلب مهارات متقدمة، تقليل الحاجة لبعض الوظائف التقليدية.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508805" y="430651"/>
            <a:ext cx="2433783" cy="849796"/>
            <a:chOff x="0" y="0"/>
            <a:chExt cx="3245045" cy="113306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583769" y="49735"/>
              <a:ext cx="2227715" cy="957917"/>
            </a:xfrm>
            <a:custGeom>
              <a:avLst/>
              <a:gdLst/>
              <a:ahLst/>
              <a:cxnLst/>
              <a:rect r="r" b="b" t="t" l="l"/>
              <a:pathLst>
                <a:path h="957917" w="2227715">
                  <a:moveTo>
                    <a:pt x="0" y="0"/>
                  </a:moveTo>
                  <a:lnTo>
                    <a:pt x="2227715" y="0"/>
                  </a:lnTo>
                  <a:lnTo>
                    <a:pt x="2227715" y="957917"/>
                  </a:lnTo>
                  <a:lnTo>
                    <a:pt x="0" y="9579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245045" cy="1133061"/>
            </a:xfrm>
            <a:custGeom>
              <a:avLst/>
              <a:gdLst/>
              <a:ahLst/>
              <a:cxnLst/>
              <a:rect r="r" b="b" t="t" l="l"/>
              <a:pathLst>
                <a:path h="1133061" w="3245045">
                  <a:moveTo>
                    <a:pt x="0" y="0"/>
                  </a:moveTo>
                  <a:lnTo>
                    <a:pt x="3245045" y="0"/>
                  </a:lnTo>
                  <a:lnTo>
                    <a:pt x="3245045" y="1133061"/>
                  </a:lnTo>
                  <a:lnTo>
                    <a:pt x="0" y="1133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0999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0000">
                <a:alpha val="100000"/>
              </a:srgbClr>
            </a:gs>
            <a:gs pos="100000">
              <a:srgbClr val="060033">
                <a:alpha val="100000"/>
              </a:srgbClr>
            </a:gs>
          </a:gsLst>
          <a:path path="circle">
            <a:fillToRect l="0" r="100000" t="0" b="100000"/>
          </a:path>
          <a:tileRect r="0" l="-100000" b="0" t="-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512488" y="587499"/>
            <a:ext cx="3263024" cy="2826594"/>
          </a:xfrm>
          <a:custGeom>
            <a:avLst/>
            <a:gdLst/>
            <a:ahLst/>
            <a:cxnLst/>
            <a:rect r="r" b="b" t="t" l="l"/>
            <a:pathLst>
              <a:path h="2826594" w="3263024">
                <a:moveTo>
                  <a:pt x="0" y="0"/>
                </a:moveTo>
                <a:lnTo>
                  <a:pt x="3263024" y="0"/>
                </a:lnTo>
                <a:lnTo>
                  <a:pt x="3263024" y="2826595"/>
                </a:lnTo>
                <a:lnTo>
                  <a:pt x="0" y="2826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2638009">
            <a:off x="-4607925" y="56485"/>
            <a:ext cx="11820573" cy="6028492"/>
          </a:xfrm>
          <a:custGeom>
            <a:avLst/>
            <a:gdLst/>
            <a:ahLst/>
            <a:cxnLst/>
            <a:rect r="r" b="b" t="t" l="l"/>
            <a:pathLst>
              <a:path h="6028492" w="11820573">
                <a:moveTo>
                  <a:pt x="0" y="0"/>
                </a:moveTo>
                <a:lnTo>
                  <a:pt x="11820573" y="0"/>
                </a:lnTo>
                <a:lnTo>
                  <a:pt x="11820573" y="6028492"/>
                </a:lnTo>
                <a:lnTo>
                  <a:pt x="0" y="60284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6304526">
            <a:off x="12421527" y="1399042"/>
            <a:ext cx="11820573" cy="6028492"/>
          </a:xfrm>
          <a:custGeom>
            <a:avLst/>
            <a:gdLst/>
            <a:ahLst/>
            <a:cxnLst/>
            <a:rect r="r" b="b" t="t" l="l"/>
            <a:pathLst>
              <a:path h="6028492" w="11820573">
                <a:moveTo>
                  <a:pt x="0" y="0"/>
                </a:moveTo>
                <a:lnTo>
                  <a:pt x="11820573" y="0"/>
                </a:lnTo>
                <a:lnTo>
                  <a:pt x="11820573" y="6028493"/>
                </a:lnTo>
                <a:lnTo>
                  <a:pt x="0" y="60284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0621725" y="7866927"/>
            <a:ext cx="4122374" cy="1680181"/>
            <a:chOff x="0" y="0"/>
            <a:chExt cx="1209919" cy="49313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209919" cy="493134"/>
            </a:xfrm>
            <a:custGeom>
              <a:avLst/>
              <a:gdLst/>
              <a:ahLst/>
              <a:cxnLst/>
              <a:rect r="r" b="b" t="t" l="l"/>
              <a:pathLst>
                <a:path h="493134" w="1209919">
                  <a:moveTo>
                    <a:pt x="35682" y="0"/>
                  </a:moveTo>
                  <a:lnTo>
                    <a:pt x="1174237" y="0"/>
                  </a:lnTo>
                  <a:cubicBezTo>
                    <a:pt x="1193944" y="0"/>
                    <a:pt x="1209919" y="15976"/>
                    <a:pt x="1209919" y="35682"/>
                  </a:cubicBezTo>
                  <a:lnTo>
                    <a:pt x="1209919" y="457452"/>
                  </a:lnTo>
                  <a:cubicBezTo>
                    <a:pt x="1209919" y="466915"/>
                    <a:pt x="1206160" y="475991"/>
                    <a:pt x="1199468" y="482683"/>
                  </a:cubicBezTo>
                  <a:cubicBezTo>
                    <a:pt x="1192776" y="489375"/>
                    <a:pt x="1183700" y="493134"/>
                    <a:pt x="1174237" y="493134"/>
                  </a:cubicBezTo>
                  <a:lnTo>
                    <a:pt x="35682" y="493134"/>
                  </a:lnTo>
                  <a:cubicBezTo>
                    <a:pt x="15976" y="493134"/>
                    <a:pt x="0" y="477159"/>
                    <a:pt x="0" y="457452"/>
                  </a:cubicBezTo>
                  <a:lnTo>
                    <a:pt x="0" y="35682"/>
                  </a:lnTo>
                  <a:cubicBezTo>
                    <a:pt x="0" y="26219"/>
                    <a:pt x="3759" y="17143"/>
                    <a:pt x="10451" y="10451"/>
                  </a:cubicBezTo>
                  <a:cubicBezTo>
                    <a:pt x="17143" y="3759"/>
                    <a:pt x="26219" y="0"/>
                    <a:pt x="35682" y="0"/>
                  </a:cubicBezTo>
                  <a:close/>
                </a:path>
              </a:pathLst>
            </a:custGeom>
            <a:solidFill>
              <a:srgbClr val="CADDFF"/>
            </a:solidFill>
            <a:ln cap="sq">
              <a:noFill/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209919" cy="5312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3229461" y="5823548"/>
            <a:ext cx="3186193" cy="1680181"/>
            <a:chOff x="0" y="0"/>
            <a:chExt cx="935149" cy="49313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935150" cy="493134"/>
            </a:xfrm>
            <a:custGeom>
              <a:avLst/>
              <a:gdLst/>
              <a:ahLst/>
              <a:cxnLst/>
              <a:rect r="r" b="b" t="t" l="l"/>
              <a:pathLst>
                <a:path h="493134" w="935150">
                  <a:moveTo>
                    <a:pt x="46167" y="0"/>
                  </a:moveTo>
                  <a:lnTo>
                    <a:pt x="888983" y="0"/>
                  </a:lnTo>
                  <a:cubicBezTo>
                    <a:pt x="901227" y="0"/>
                    <a:pt x="912970" y="4864"/>
                    <a:pt x="921628" y="13522"/>
                  </a:cubicBezTo>
                  <a:cubicBezTo>
                    <a:pt x="930286" y="22180"/>
                    <a:pt x="935150" y="33923"/>
                    <a:pt x="935150" y="46167"/>
                  </a:cubicBezTo>
                  <a:lnTo>
                    <a:pt x="935150" y="446967"/>
                  </a:lnTo>
                  <a:cubicBezTo>
                    <a:pt x="935150" y="459212"/>
                    <a:pt x="930286" y="470954"/>
                    <a:pt x="921628" y="479612"/>
                  </a:cubicBezTo>
                  <a:cubicBezTo>
                    <a:pt x="912970" y="488270"/>
                    <a:pt x="901227" y="493134"/>
                    <a:pt x="888983" y="493134"/>
                  </a:cubicBezTo>
                  <a:lnTo>
                    <a:pt x="46167" y="493134"/>
                  </a:lnTo>
                  <a:cubicBezTo>
                    <a:pt x="33923" y="493134"/>
                    <a:pt x="22180" y="488270"/>
                    <a:pt x="13522" y="479612"/>
                  </a:cubicBezTo>
                  <a:cubicBezTo>
                    <a:pt x="4864" y="470954"/>
                    <a:pt x="0" y="459212"/>
                    <a:pt x="0" y="446967"/>
                  </a:cubicBezTo>
                  <a:lnTo>
                    <a:pt x="0" y="46167"/>
                  </a:lnTo>
                  <a:cubicBezTo>
                    <a:pt x="0" y="33923"/>
                    <a:pt x="4864" y="22180"/>
                    <a:pt x="13522" y="13522"/>
                  </a:cubicBezTo>
                  <a:cubicBezTo>
                    <a:pt x="22180" y="4864"/>
                    <a:pt x="33923" y="0"/>
                    <a:pt x="46167" y="0"/>
                  </a:cubicBezTo>
                  <a:close/>
                </a:path>
              </a:pathLst>
            </a:custGeom>
            <a:solidFill>
              <a:srgbClr val="CADDFF"/>
            </a:solidFill>
            <a:ln cap="sq">
              <a:noFill/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935149" cy="5312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7191559" y="5819596"/>
            <a:ext cx="3756695" cy="1680181"/>
            <a:chOff x="0" y="0"/>
            <a:chExt cx="1102592" cy="493134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102592" cy="493134"/>
            </a:xfrm>
            <a:custGeom>
              <a:avLst/>
              <a:gdLst/>
              <a:ahLst/>
              <a:cxnLst/>
              <a:rect r="r" b="b" t="t" l="l"/>
              <a:pathLst>
                <a:path h="493134" w="1102592">
                  <a:moveTo>
                    <a:pt x="39156" y="0"/>
                  </a:moveTo>
                  <a:lnTo>
                    <a:pt x="1063436" y="0"/>
                  </a:lnTo>
                  <a:cubicBezTo>
                    <a:pt x="1073821" y="0"/>
                    <a:pt x="1083781" y="4125"/>
                    <a:pt x="1091124" y="11468"/>
                  </a:cubicBezTo>
                  <a:cubicBezTo>
                    <a:pt x="1098467" y="18812"/>
                    <a:pt x="1102592" y="28771"/>
                    <a:pt x="1102592" y="39156"/>
                  </a:cubicBezTo>
                  <a:lnTo>
                    <a:pt x="1102592" y="453978"/>
                  </a:lnTo>
                  <a:cubicBezTo>
                    <a:pt x="1102592" y="464363"/>
                    <a:pt x="1098467" y="474323"/>
                    <a:pt x="1091124" y="481666"/>
                  </a:cubicBezTo>
                  <a:cubicBezTo>
                    <a:pt x="1083781" y="489009"/>
                    <a:pt x="1073821" y="493134"/>
                    <a:pt x="1063436" y="493134"/>
                  </a:cubicBezTo>
                  <a:lnTo>
                    <a:pt x="39156" y="493134"/>
                  </a:lnTo>
                  <a:cubicBezTo>
                    <a:pt x="17531" y="493134"/>
                    <a:pt x="0" y="475604"/>
                    <a:pt x="0" y="453978"/>
                  </a:cubicBezTo>
                  <a:lnTo>
                    <a:pt x="0" y="39156"/>
                  </a:lnTo>
                  <a:cubicBezTo>
                    <a:pt x="0" y="28771"/>
                    <a:pt x="4125" y="18812"/>
                    <a:pt x="11468" y="11468"/>
                  </a:cubicBezTo>
                  <a:cubicBezTo>
                    <a:pt x="18812" y="4125"/>
                    <a:pt x="28771" y="0"/>
                    <a:pt x="39156" y="0"/>
                  </a:cubicBezTo>
                  <a:close/>
                </a:path>
              </a:pathLst>
            </a:custGeom>
            <a:solidFill>
              <a:srgbClr val="CADDFF"/>
            </a:solidFill>
            <a:ln cap="sq">
              <a:noFill/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1102592" cy="5312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1633654" y="5823548"/>
            <a:ext cx="3279286" cy="1680181"/>
            <a:chOff x="0" y="0"/>
            <a:chExt cx="962473" cy="49313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962473" cy="493134"/>
            </a:xfrm>
            <a:custGeom>
              <a:avLst/>
              <a:gdLst/>
              <a:ahLst/>
              <a:cxnLst/>
              <a:rect r="r" b="b" t="t" l="l"/>
              <a:pathLst>
                <a:path h="493134" w="962473">
                  <a:moveTo>
                    <a:pt x="44856" y="0"/>
                  </a:moveTo>
                  <a:lnTo>
                    <a:pt x="917616" y="0"/>
                  </a:lnTo>
                  <a:cubicBezTo>
                    <a:pt x="942390" y="0"/>
                    <a:pt x="962473" y="20083"/>
                    <a:pt x="962473" y="44856"/>
                  </a:cubicBezTo>
                  <a:lnTo>
                    <a:pt x="962473" y="448278"/>
                  </a:lnTo>
                  <a:cubicBezTo>
                    <a:pt x="962473" y="460175"/>
                    <a:pt x="957747" y="471584"/>
                    <a:pt x="949334" y="479996"/>
                  </a:cubicBezTo>
                  <a:cubicBezTo>
                    <a:pt x="940922" y="488408"/>
                    <a:pt x="929513" y="493134"/>
                    <a:pt x="917616" y="493134"/>
                  </a:cubicBezTo>
                  <a:lnTo>
                    <a:pt x="44856" y="493134"/>
                  </a:lnTo>
                  <a:cubicBezTo>
                    <a:pt x="20083" y="493134"/>
                    <a:pt x="0" y="473051"/>
                    <a:pt x="0" y="448278"/>
                  </a:cubicBezTo>
                  <a:lnTo>
                    <a:pt x="0" y="44856"/>
                  </a:lnTo>
                  <a:cubicBezTo>
                    <a:pt x="0" y="20083"/>
                    <a:pt x="20083" y="0"/>
                    <a:pt x="44856" y="0"/>
                  </a:cubicBezTo>
                  <a:close/>
                </a:path>
              </a:pathLst>
            </a:custGeom>
            <a:solidFill>
              <a:srgbClr val="CADDFF"/>
            </a:solidFill>
            <a:ln cap="sq">
              <a:noFill/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962473" cy="5312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3379269" y="7866927"/>
            <a:ext cx="6459356" cy="1680181"/>
            <a:chOff x="0" y="0"/>
            <a:chExt cx="1895825" cy="493134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895825" cy="493134"/>
            </a:xfrm>
            <a:custGeom>
              <a:avLst/>
              <a:gdLst/>
              <a:ahLst/>
              <a:cxnLst/>
              <a:rect r="r" b="b" t="t" l="l"/>
              <a:pathLst>
                <a:path h="493134" w="1895825">
                  <a:moveTo>
                    <a:pt x="22773" y="0"/>
                  </a:moveTo>
                  <a:lnTo>
                    <a:pt x="1873052" y="0"/>
                  </a:lnTo>
                  <a:cubicBezTo>
                    <a:pt x="1885629" y="0"/>
                    <a:pt x="1895825" y="10196"/>
                    <a:pt x="1895825" y="22773"/>
                  </a:cubicBezTo>
                  <a:lnTo>
                    <a:pt x="1895825" y="470362"/>
                  </a:lnTo>
                  <a:cubicBezTo>
                    <a:pt x="1895825" y="482939"/>
                    <a:pt x="1885629" y="493134"/>
                    <a:pt x="1873052" y="493134"/>
                  </a:cubicBezTo>
                  <a:lnTo>
                    <a:pt x="22773" y="493134"/>
                  </a:lnTo>
                  <a:cubicBezTo>
                    <a:pt x="10196" y="493134"/>
                    <a:pt x="0" y="482939"/>
                    <a:pt x="0" y="470362"/>
                  </a:cubicBezTo>
                  <a:lnTo>
                    <a:pt x="0" y="22773"/>
                  </a:lnTo>
                  <a:cubicBezTo>
                    <a:pt x="0" y="10196"/>
                    <a:pt x="10196" y="0"/>
                    <a:pt x="22773" y="0"/>
                  </a:cubicBezTo>
                  <a:close/>
                </a:path>
              </a:pathLst>
            </a:custGeom>
            <a:solidFill>
              <a:srgbClr val="CADDFF"/>
            </a:solidFill>
            <a:ln cap="sq">
              <a:noFill/>
              <a:prstDash val="solid"/>
              <a:miter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1895825" cy="5312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14655566" y="5573285"/>
            <a:ext cx="514748" cy="514748"/>
          </a:xfrm>
          <a:custGeom>
            <a:avLst/>
            <a:gdLst/>
            <a:ahLst/>
            <a:cxnLst/>
            <a:rect r="r" b="b" t="t" l="l"/>
            <a:pathLst>
              <a:path h="514748" w="514748">
                <a:moveTo>
                  <a:pt x="0" y="0"/>
                </a:moveTo>
                <a:lnTo>
                  <a:pt x="514748" y="0"/>
                </a:lnTo>
                <a:lnTo>
                  <a:pt x="514748" y="514748"/>
                </a:lnTo>
                <a:lnTo>
                  <a:pt x="0" y="5147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0690880" y="5573285"/>
            <a:ext cx="514748" cy="514748"/>
          </a:xfrm>
          <a:custGeom>
            <a:avLst/>
            <a:gdLst/>
            <a:ahLst/>
            <a:cxnLst/>
            <a:rect r="r" b="b" t="t" l="l"/>
            <a:pathLst>
              <a:path h="514748" w="514748">
                <a:moveTo>
                  <a:pt x="0" y="0"/>
                </a:moveTo>
                <a:lnTo>
                  <a:pt x="514748" y="0"/>
                </a:lnTo>
                <a:lnTo>
                  <a:pt x="514748" y="514748"/>
                </a:lnTo>
                <a:lnTo>
                  <a:pt x="0" y="5147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6158279" y="5562222"/>
            <a:ext cx="514748" cy="514748"/>
          </a:xfrm>
          <a:custGeom>
            <a:avLst/>
            <a:gdLst/>
            <a:ahLst/>
            <a:cxnLst/>
            <a:rect r="r" b="b" t="t" l="l"/>
            <a:pathLst>
              <a:path h="514748" w="514748">
                <a:moveTo>
                  <a:pt x="0" y="0"/>
                </a:moveTo>
                <a:lnTo>
                  <a:pt x="514749" y="0"/>
                </a:lnTo>
                <a:lnTo>
                  <a:pt x="514749" y="514748"/>
                </a:lnTo>
                <a:lnTo>
                  <a:pt x="0" y="5147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9581251" y="7674103"/>
            <a:ext cx="514748" cy="514748"/>
          </a:xfrm>
          <a:custGeom>
            <a:avLst/>
            <a:gdLst/>
            <a:ahLst/>
            <a:cxnLst/>
            <a:rect r="r" b="b" t="t" l="l"/>
            <a:pathLst>
              <a:path h="514748" w="514748">
                <a:moveTo>
                  <a:pt x="0" y="0"/>
                </a:moveTo>
                <a:lnTo>
                  <a:pt x="514748" y="0"/>
                </a:lnTo>
                <a:lnTo>
                  <a:pt x="514748" y="514748"/>
                </a:lnTo>
                <a:lnTo>
                  <a:pt x="0" y="5147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4486724" y="7658413"/>
            <a:ext cx="514748" cy="514748"/>
          </a:xfrm>
          <a:custGeom>
            <a:avLst/>
            <a:gdLst/>
            <a:ahLst/>
            <a:cxnLst/>
            <a:rect r="r" b="b" t="t" l="l"/>
            <a:pathLst>
              <a:path h="514748" w="514748">
                <a:moveTo>
                  <a:pt x="0" y="0"/>
                </a:moveTo>
                <a:lnTo>
                  <a:pt x="514749" y="0"/>
                </a:lnTo>
                <a:lnTo>
                  <a:pt x="514749" y="514748"/>
                </a:lnTo>
                <a:lnTo>
                  <a:pt x="0" y="5147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3232122" y="4046449"/>
            <a:ext cx="11823756" cy="1102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9023"/>
              </a:lnSpc>
              <a:spcBef>
                <a:spcPct val="0"/>
              </a:spcBef>
            </a:pPr>
            <a:r>
              <a:rPr lang="ar-EG" b="true" sz="6445">
                <a:solidFill>
                  <a:srgbClr val="FFFFFF"/>
                </a:solidFill>
                <a:latin typeface="Montaser Arabic Bold"/>
                <a:ea typeface="Montaser Arabic Bold"/>
                <a:cs typeface="Montaser Arabic Bold"/>
                <a:sym typeface="Montaser Arabic Bold"/>
                <a:rtl val="true"/>
              </a:rPr>
              <a:t> </a:t>
            </a:r>
            <a:r>
              <a:rPr lang="ar-EG" b="true" sz="6445">
                <a:solidFill>
                  <a:srgbClr val="FFFFFF"/>
                </a:solidFill>
                <a:latin typeface="Montaser Arabic Bold"/>
                <a:ea typeface="Montaser Arabic Bold"/>
                <a:cs typeface="Montaser Arabic Bold"/>
                <a:sym typeface="Montaser Arabic Bold"/>
                <a:rtl val="true"/>
              </a:rPr>
              <a:t>الوظائف المهددة بالاختفاء! 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3326102" y="6045126"/>
            <a:ext cx="2975602" cy="11355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4636"/>
              </a:lnSpc>
            </a:pPr>
            <a:r>
              <a:rPr lang="ar-EG" sz="3311">
                <a:solidFill>
                  <a:srgbClr val="000000"/>
                </a:solidFill>
                <a:latin typeface="Montaser Arabic"/>
                <a:ea typeface="Montaser Arabic"/>
                <a:cs typeface="Montaser Arabic"/>
                <a:sym typeface="Montaser Arabic"/>
                <a:rtl val="true"/>
              </a:rPr>
              <a:t>موظفو</a:t>
            </a:r>
          </a:p>
          <a:p>
            <a:pPr algn="ctr" rtl="true">
              <a:lnSpc>
                <a:spcPts val="4636"/>
              </a:lnSpc>
              <a:spcBef>
                <a:spcPct val="0"/>
              </a:spcBef>
            </a:pPr>
            <a:r>
              <a:rPr lang="ar-EG" sz="3311">
                <a:solidFill>
                  <a:srgbClr val="000000"/>
                </a:solidFill>
                <a:latin typeface="Montaser Arabic"/>
                <a:ea typeface="Montaser Arabic"/>
                <a:cs typeface="Montaser Arabic"/>
                <a:sym typeface="Montaser Arabic"/>
                <a:rtl val="true"/>
              </a:rPr>
              <a:t>إدخال البيانات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1764353" y="6045126"/>
            <a:ext cx="3017887" cy="11355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4636"/>
              </a:lnSpc>
            </a:pPr>
            <a:r>
              <a:rPr lang="ar-EG" sz="3311">
                <a:solidFill>
                  <a:srgbClr val="000000"/>
                </a:solidFill>
                <a:latin typeface="Montaser Arabic"/>
                <a:ea typeface="Montaser Arabic"/>
                <a:cs typeface="Montaser Arabic"/>
                <a:sym typeface="Montaser Arabic"/>
                <a:rtl val="true"/>
              </a:rPr>
              <a:t>خدمة العملاء</a:t>
            </a:r>
          </a:p>
          <a:p>
            <a:pPr algn="ctr" rtl="true">
              <a:lnSpc>
                <a:spcPts val="4636"/>
              </a:lnSpc>
              <a:spcBef>
                <a:spcPct val="0"/>
              </a:spcBef>
            </a:pPr>
            <a:r>
              <a:rPr lang="ar-EG" sz="3311">
                <a:solidFill>
                  <a:srgbClr val="000000"/>
                </a:solidFill>
                <a:latin typeface="Montaser Arabic"/>
                <a:ea typeface="Montaser Arabic"/>
                <a:cs typeface="Montaser Arabic"/>
                <a:sym typeface="Montaser Arabic"/>
                <a:rtl val="true"/>
              </a:rPr>
              <a:t>التقليدية 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7339315" y="6045126"/>
            <a:ext cx="3444737" cy="11355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4636"/>
              </a:lnSpc>
            </a:pPr>
            <a:r>
              <a:rPr lang="ar-EG" sz="3311">
                <a:solidFill>
                  <a:srgbClr val="000000"/>
                </a:solidFill>
                <a:latin typeface="Montaser Arabic"/>
                <a:ea typeface="Montaser Arabic"/>
                <a:cs typeface="Montaser Arabic"/>
                <a:sym typeface="Montaser Arabic"/>
                <a:rtl val="true"/>
              </a:rPr>
              <a:t>وظــائـف</a:t>
            </a:r>
          </a:p>
          <a:p>
            <a:pPr algn="ctr" rtl="true">
              <a:lnSpc>
                <a:spcPts val="4636"/>
              </a:lnSpc>
              <a:spcBef>
                <a:spcPct val="0"/>
              </a:spcBef>
            </a:pPr>
            <a:r>
              <a:rPr lang="ar-EG" sz="3311">
                <a:solidFill>
                  <a:srgbClr val="000000"/>
                </a:solidFill>
                <a:latin typeface="Montaser Arabic"/>
                <a:ea typeface="Montaser Arabic"/>
                <a:cs typeface="Montaser Arabic"/>
                <a:sym typeface="Montaser Arabic"/>
                <a:rtl val="true"/>
              </a:rPr>
              <a:t>التصنيع اليدوي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3675511" y="8106486"/>
            <a:ext cx="5866871" cy="11607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4707"/>
              </a:lnSpc>
              <a:spcBef>
                <a:spcPct val="0"/>
              </a:spcBef>
            </a:pPr>
            <a:r>
              <a:rPr lang="ar-EG" sz="3362">
                <a:solidFill>
                  <a:srgbClr val="000000"/>
                </a:solidFill>
                <a:latin typeface="Montaser Arabic"/>
                <a:ea typeface="Montaser Arabic"/>
                <a:cs typeface="Montaser Arabic"/>
                <a:sym typeface="Montaser Arabic"/>
                <a:rtl val="true"/>
              </a:rPr>
              <a:t>بعض الوظائف الإعلامية مثل التحرير الآلي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0807879" y="8123856"/>
            <a:ext cx="3750065" cy="11355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4636"/>
              </a:lnSpc>
            </a:pPr>
            <a:r>
              <a:rPr lang="ar-EG" sz="3311">
                <a:solidFill>
                  <a:srgbClr val="000000"/>
                </a:solidFill>
                <a:latin typeface="Montaser Arabic"/>
                <a:ea typeface="Montaser Arabic"/>
                <a:cs typeface="Montaser Arabic"/>
                <a:sym typeface="Montaser Arabic"/>
                <a:rtl val="true"/>
              </a:rPr>
              <a:t>الأعمال المحاسبية</a:t>
            </a:r>
          </a:p>
          <a:p>
            <a:pPr algn="ctr" rtl="true">
              <a:lnSpc>
                <a:spcPts val="4636"/>
              </a:lnSpc>
              <a:spcBef>
                <a:spcPct val="0"/>
              </a:spcBef>
            </a:pPr>
            <a:r>
              <a:rPr lang="ar-EG" sz="3311">
                <a:solidFill>
                  <a:srgbClr val="000000"/>
                </a:solidFill>
                <a:latin typeface="Montaser Arabic"/>
                <a:ea typeface="Montaser Arabic"/>
                <a:cs typeface="Montaser Arabic"/>
                <a:sym typeface="Montaser Arabic"/>
                <a:rtl val="true"/>
              </a:rPr>
              <a:t>الروتينية</a:t>
            </a:r>
          </a:p>
        </p:txBody>
      </p:sp>
      <p:grpSp>
        <p:nvGrpSpPr>
          <p:cNvPr name="Group 31" id="31"/>
          <p:cNvGrpSpPr/>
          <p:nvPr/>
        </p:nvGrpSpPr>
        <p:grpSpPr>
          <a:xfrm rot="0">
            <a:off x="508805" y="430651"/>
            <a:ext cx="2433783" cy="849796"/>
            <a:chOff x="0" y="0"/>
            <a:chExt cx="3245045" cy="1133061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583769" y="49735"/>
              <a:ext cx="2227715" cy="957917"/>
            </a:xfrm>
            <a:custGeom>
              <a:avLst/>
              <a:gdLst/>
              <a:ahLst/>
              <a:cxnLst/>
              <a:rect r="r" b="b" t="t" l="l"/>
              <a:pathLst>
                <a:path h="957917" w="2227715">
                  <a:moveTo>
                    <a:pt x="0" y="0"/>
                  </a:moveTo>
                  <a:lnTo>
                    <a:pt x="2227715" y="0"/>
                  </a:lnTo>
                  <a:lnTo>
                    <a:pt x="2227715" y="957917"/>
                  </a:lnTo>
                  <a:lnTo>
                    <a:pt x="0" y="9579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3245045" cy="1133061"/>
            </a:xfrm>
            <a:custGeom>
              <a:avLst/>
              <a:gdLst/>
              <a:ahLst/>
              <a:cxnLst/>
              <a:rect r="r" b="b" t="t" l="l"/>
              <a:pathLst>
                <a:path h="1133061" w="3245045">
                  <a:moveTo>
                    <a:pt x="0" y="0"/>
                  </a:moveTo>
                  <a:lnTo>
                    <a:pt x="3245045" y="0"/>
                  </a:lnTo>
                  <a:lnTo>
                    <a:pt x="3245045" y="1133061"/>
                  </a:lnTo>
                  <a:lnTo>
                    <a:pt x="0" y="1133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20999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0000">
                <a:alpha val="100000"/>
              </a:srgbClr>
            </a:gs>
            <a:gs pos="100000">
              <a:srgbClr val="060033">
                <a:alpha val="100000"/>
              </a:srgbClr>
            </a:gs>
          </a:gsLst>
          <a:path path="circle">
            <a:fillToRect l="0" r="100000" t="0" b="100000"/>
          </a:path>
          <a:tileRect r="0" l="-100000" b="0" t="-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519375">
            <a:off x="11625423" y="-2254710"/>
            <a:ext cx="11267754" cy="12660398"/>
          </a:xfrm>
          <a:custGeom>
            <a:avLst/>
            <a:gdLst/>
            <a:ahLst/>
            <a:cxnLst/>
            <a:rect r="r" b="b" t="t" l="l"/>
            <a:pathLst>
              <a:path h="12660398" w="11267754">
                <a:moveTo>
                  <a:pt x="0" y="0"/>
                </a:moveTo>
                <a:lnTo>
                  <a:pt x="11267754" y="0"/>
                </a:lnTo>
                <a:lnTo>
                  <a:pt x="11267754" y="12660399"/>
                </a:lnTo>
                <a:lnTo>
                  <a:pt x="0" y="126603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648659" y="1013520"/>
            <a:ext cx="11906299" cy="23971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9630"/>
              </a:lnSpc>
              <a:spcBef>
                <a:spcPct val="0"/>
              </a:spcBef>
            </a:pPr>
            <a:r>
              <a:rPr lang="ar-EG" b="true" sz="6878">
                <a:solidFill>
                  <a:srgbClr val="FFFFFF"/>
                </a:solidFill>
                <a:latin typeface="Montaser Arabic Bold"/>
                <a:ea typeface="Montaser Arabic Bold"/>
                <a:cs typeface="Montaser Arabic Bold"/>
                <a:sym typeface="Montaser Arabic Bold"/>
                <a:rtl val="true"/>
              </a:rPr>
              <a:t>الوظائف الجديدة في عصر </a:t>
            </a:r>
            <a:r>
              <a:rPr lang="ar-EG" b="true" sz="6878">
                <a:solidFill>
                  <a:srgbClr val="04FCAA"/>
                </a:solidFill>
                <a:latin typeface="Montaser Arabic Bold"/>
                <a:ea typeface="Montaser Arabic Bold"/>
                <a:cs typeface="Montaser Arabic Bold"/>
                <a:sym typeface="Montaser Arabic Bold"/>
                <a:rtl val="true"/>
              </a:rPr>
              <a:t>الذكاء الاصطناعي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-1790599">
            <a:off x="-3105814" y="-951201"/>
            <a:ext cx="9551766" cy="4871401"/>
          </a:xfrm>
          <a:custGeom>
            <a:avLst/>
            <a:gdLst/>
            <a:ahLst/>
            <a:cxnLst/>
            <a:rect r="r" b="b" t="t" l="l"/>
            <a:pathLst>
              <a:path h="4871401" w="9551766">
                <a:moveTo>
                  <a:pt x="0" y="0"/>
                </a:moveTo>
                <a:lnTo>
                  <a:pt x="9551766" y="0"/>
                </a:lnTo>
                <a:lnTo>
                  <a:pt x="9551766" y="4871401"/>
                </a:lnTo>
                <a:lnTo>
                  <a:pt x="0" y="48714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17014" y="2531088"/>
            <a:ext cx="7948547" cy="6431097"/>
          </a:xfrm>
          <a:custGeom>
            <a:avLst/>
            <a:gdLst/>
            <a:ahLst/>
            <a:cxnLst/>
            <a:rect r="r" b="b" t="t" l="l"/>
            <a:pathLst>
              <a:path h="6431097" w="7948547">
                <a:moveTo>
                  <a:pt x="0" y="0"/>
                </a:moveTo>
                <a:lnTo>
                  <a:pt x="7948547" y="0"/>
                </a:lnTo>
                <a:lnTo>
                  <a:pt x="7948547" y="6431097"/>
                </a:lnTo>
                <a:lnTo>
                  <a:pt x="0" y="64310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465561" y="4479813"/>
            <a:ext cx="9241330" cy="46603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803635" indent="-401818" lvl="1">
              <a:lnSpc>
                <a:spcPts val="7518"/>
              </a:lnSpc>
              <a:buFont typeface="Arial"/>
              <a:buChar char="•"/>
            </a:pPr>
            <a:r>
              <a:rPr lang="ar-EG" sz="3722">
                <a:solidFill>
                  <a:srgbClr val="FFFFFF"/>
                </a:solidFill>
                <a:latin typeface="Montaser Arabic"/>
                <a:ea typeface="Montaser Arabic"/>
                <a:cs typeface="Montaser Arabic"/>
                <a:sym typeface="Montaser Arabic"/>
                <a:rtl val="true"/>
              </a:rPr>
              <a:t>مطورون للروبوتات.</a:t>
            </a:r>
          </a:p>
          <a:p>
            <a:pPr algn="r" rtl="true" marL="803635" indent="-401818" lvl="1">
              <a:lnSpc>
                <a:spcPts val="7518"/>
              </a:lnSpc>
              <a:buFont typeface="Arial"/>
              <a:buChar char="•"/>
            </a:pPr>
            <a:r>
              <a:rPr lang="ar-EG" sz="3722">
                <a:solidFill>
                  <a:srgbClr val="FFFFFF"/>
                </a:solidFill>
                <a:latin typeface="Montaser Arabic"/>
                <a:ea typeface="Montaser Arabic"/>
                <a:cs typeface="Montaser Arabic"/>
                <a:sym typeface="Montaser Arabic"/>
                <a:rtl val="true"/>
              </a:rPr>
              <a:t>محللو البيانات الضخمة.</a:t>
            </a:r>
          </a:p>
          <a:p>
            <a:pPr algn="r" rtl="true" marL="803635" indent="-401818" lvl="1">
              <a:lnSpc>
                <a:spcPts val="7518"/>
              </a:lnSpc>
              <a:buFont typeface="Arial"/>
              <a:buChar char="•"/>
            </a:pPr>
            <a:r>
              <a:rPr lang="ar-EG" sz="3722">
                <a:solidFill>
                  <a:srgbClr val="FFFFFF"/>
                </a:solidFill>
                <a:latin typeface="Montaser Arabic"/>
                <a:ea typeface="Montaser Arabic"/>
                <a:cs typeface="Montaser Arabic"/>
                <a:sym typeface="Montaser Arabic"/>
                <a:rtl val="true"/>
              </a:rPr>
              <a:t>متخصصو الأمن السيبراني.</a:t>
            </a:r>
          </a:p>
          <a:p>
            <a:pPr algn="r" rtl="true" marL="803635" indent="-401818" lvl="1">
              <a:lnSpc>
                <a:spcPts val="7518"/>
              </a:lnSpc>
              <a:buFont typeface="Arial"/>
              <a:buChar char="•"/>
            </a:pPr>
            <a:r>
              <a:rPr lang="ar-EG" sz="3722">
                <a:solidFill>
                  <a:srgbClr val="FFFFFF"/>
                </a:solidFill>
                <a:latin typeface="Montaser Arabic"/>
                <a:ea typeface="Montaser Arabic"/>
                <a:cs typeface="Montaser Arabic"/>
                <a:sym typeface="Montaser Arabic"/>
                <a:rtl val="true"/>
              </a:rPr>
              <a:t>مهندسو الذكاء الاصطناعي.</a:t>
            </a:r>
          </a:p>
          <a:p>
            <a:pPr algn="r" rtl="true" marL="803635" indent="-401818" lvl="1">
              <a:lnSpc>
                <a:spcPts val="7518"/>
              </a:lnSpc>
              <a:buFont typeface="Arial"/>
              <a:buChar char="•"/>
            </a:pPr>
            <a:r>
              <a:rPr lang="ar-EG" sz="3722">
                <a:solidFill>
                  <a:srgbClr val="FFFFFF"/>
                </a:solidFill>
                <a:latin typeface="Montaser Arabic"/>
                <a:ea typeface="Montaser Arabic"/>
                <a:cs typeface="Montaser Arabic"/>
                <a:sym typeface="Montaser Arabic"/>
                <a:rtl val="true"/>
              </a:rPr>
              <a:t>خبراء التسويق الرقمي والتحليل الذكي.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508805" y="430651"/>
            <a:ext cx="2433783" cy="849796"/>
            <a:chOff x="0" y="0"/>
            <a:chExt cx="3245045" cy="113306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583769" y="49735"/>
              <a:ext cx="2227715" cy="957917"/>
            </a:xfrm>
            <a:custGeom>
              <a:avLst/>
              <a:gdLst/>
              <a:ahLst/>
              <a:cxnLst/>
              <a:rect r="r" b="b" t="t" l="l"/>
              <a:pathLst>
                <a:path h="957917" w="2227715">
                  <a:moveTo>
                    <a:pt x="0" y="0"/>
                  </a:moveTo>
                  <a:lnTo>
                    <a:pt x="2227715" y="0"/>
                  </a:lnTo>
                  <a:lnTo>
                    <a:pt x="2227715" y="957917"/>
                  </a:lnTo>
                  <a:lnTo>
                    <a:pt x="0" y="9579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245045" cy="1133061"/>
            </a:xfrm>
            <a:custGeom>
              <a:avLst/>
              <a:gdLst/>
              <a:ahLst/>
              <a:cxnLst/>
              <a:rect r="r" b="b" t="t" l="l"/>
              <a:pathLst>
                <a:path h="1133061" w="3245045">
                  <a:moveTo>
                    <a:pt x="0" y="0"/>
                  </a:moveTo>
                  <a:lnTo>
                    <a:pt x="3245045" y="0"/>
                  </a:lnTo>
                  <a:lnTo>
                    <a:pt x="3245045" y="1133061"/>
                  </a:lnTo>
                  <a:lnTo>
                    <a:pt x="0" y="1133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0999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0000">
                <a:alpha val="100000"/>
              </a:srgbClr>
            </a:gs>
            <a:gs pos="100000">
              <a:srgbClr val="060033">
                <a:alpha val="100000"/>
              </a:srgbClr>
            </a:gs>
          </a:gsLst>
          <a:path path="circle">
            <a:fillToRect l="0" r="100000" t="0" b="100000"/>
          </a:path>
          <a:tileRect r="0" l="-100000" b="0" t="-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519375">
            <a:off x="11625423" y="-2254710"/>
            <a:ext cx="11267754" cy="12660398"/>
          </a:xfrm>
          <a:custGeom>
            <a:avLst/>
            <a:gdLst/>
            <a:ahLst/>
            <a:cxnLst/>
            <a:rect r="r" b="b" t="t" l="l"/>
            <a:pathLst>
              <a:path h="12660398" w="11267754">
                <a:moveTo>
                  <a:pt x="0" y="0"/>
                </a:moveTo>
                <a:lnTo>
                  <a:pt x="11267754" y="0"/>
                </a:lnTo>
                <a:lnTo>
                  <a:pt x="11267754" y="12660399"/>
                </a:lnTo>
                <a:lnTo>
                  <a:pt x="0" y="126603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759762" y="895350"/>
            <a:ext cx="10800674" cy="2490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10068"/>
              </a:lnSpc>
            </a:pPr>
            <a:r>
              <a:rPr lang="ar-EG" sz="7192" b="true">
                <a:solidFill>
                  <a:srgbClr val="FFFFFF"/>
                </a:solidFill>
                <a:latin typeface="Montaser Arabic Bold"/>
                <a:ea typeface="Montaser Arabic Bold"/>
                <a:cs typeface="Montaser Arabic Bold"/>
                <a:sym typeface="Montaser Arabic Bold"/>
                <a:rtl val="true"/>
              </a:rPr>
              <a:t>كيف تتكيف مع التغيرات</a:t>
            </a:r>
          </a:p>
          <a:p>
            <a:pPr algn="r" rtl="true">
              <a:lnSpc>
                <a:spcPts val="10068"/>
              </a:lnSpc>
              <a:spcBef>
                <a:spcPct val="0"/>
              </a:spcBef>
            </a:pPr>
            <a:r>
              <a:rPr lang="ar-EG" b="true" sz="7192">
                <a:solidFill>
                  <a:srgbClr val="FFFFFF"/>
                </a:solidFill>
                <a:latin typeface="Montaser Arabic Bold"/>
                <a:ea typeface="Montaser Arabic Bold"/>
                <a:cs typeface="Montaser Arabic Bold"/>
                <a:sym typeface="Montaser Arabic Bold"/>
                <a:rtl val="true"/>
              </a:rPr>
              <a:t>في </a:t>
            </a:r>
            <a:r>
              <a:rPr lang="ar-EG" b="true" sz="7192">
                <a:solidFill>
                  <a:srgbClr val="04FCAA"/>
                </a:solidFill>
                <a:latin typeface="Montaser Arabic Bold"/>
                <a:ea typeface="Montaser Arabic Bold"/>
                <a:cs typeface="Montaser Arabic Bold"/>
                <a:sym typeface="Montaser Arabic Bold"/>
                <a:rtl val="true"/>
              </a:rPr>
              <a:t>سوق العمل</a:t>
            </a:r>
            <a:r>
              <a:rPr lang="ar-EG" b="true" sz="7192">
                <a:solidFill>
                  <a:srgbClr val="FFFFFF"/>
                </a:solidFill>
                <a:latin typeface="Montaser Arabic Bold"/>
                <a:ea typeface="Montaser Arabic Bold"/>
                <a:cs typeface="Montaser Arabic Bold"/>
                <a:sym typeface="Montaser Arabic Bold"/>
                <a:rtl val="true"/>
              </a:rPr>
              <a:t>؟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-1612573">
            <a:off x="-6465654" y="-1131048"/>
            <a:ext cx="12361706" cy="6304470"/>
          </a:xfrm>
          <a:custGeom>
            <a:avLst/>
            <a:gdLst/>
            <a:ahLst/>
            <a:cxnLst/>
            <a:rect r="r" b="b" t="t" l="l"/>
            <a:pathLst>
              <a:path h="6304470" w="12361706">
                <a:moveTo>
                  <a:pt x="0" y="0"/>
                </a:moveTo>
                <a:lnTo>
                  <a:pt x="12361706" y="0"/>
                </a:lnTo>
                <a:lnTo>
                  <a:pt x="12361706" y="6304470"/>
                </a:lnTo>
                <a:lnTo>
                  <a:pt x="0" y="63044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615633" y="2696514"/>
            <a:ext cx="7375395" cy="8290842"/>
          </a:xfrm>
          <a:custGeom>
            <a:avLst/>
            <a:gdLst/>
            <a:ahLst/>
            <a:cxnLst/>
            <a:rect r="r" b="b" t="t" l="l"/>
            <a:pathLst>
              <a:path h="8290842" w="7375395">
                <a:moveTo>
                  <a:pt x="0" y="0"/>
                </a:moveTo>
                <a:lnTo>
                  <a:pt x="7375395" y="0"/>
                </a:lnTo>
                <a:lnTo>
                  <a:pt x="7375395" y="8290843"/>
                </a:lnTo>
                <a:lnTo>
                  <a:pt x="0" y="82908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407327" y="4667575"/>
            <a:ext cx="10277149" cy="4432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709308" indent="-354654" lvl="1">
              <a:lnSpc>
                <a:spcPts val="7194"/>
              </a:lnSpc>
              <a:buFont typeface="Arial"/>
              <a:buChar char="•"/>
            </a:pPr>
            <a:r>
              <a:rPr lang="ar-EG" sz="3285">
                <a:solidFill>
                  <a:srgbClr val="FFFFFF"/>
                </a:solidFill>
                <a:latin typeface="Montaser Arabic"/>
                <a:ea typeface="Montaser Arabic"/>
                <a:cs typeface="Montaser Arabic"/>
                <a:sym typeface="Montaser Arabic"/>
                <a:rtl val="true"/>
              </a:rPr>
              <a:t>تعلم المهارات الرقمية والتقنية.</a:t>
            </a:r>
          </a:p>
          <a:p>
            <a:pPr algn="r" rtl="true" marL="709308" indent="-354654" lvl="1">
              <a:lnSpc>
                <a:spcPts val="7194"/>
              </a:lnSpc>
              <a:buFont typeface="Arial"/>
              <a:buChar char="•"/>
            </a:pPr>
            <a:r>
              <a:rPr lang="ar-EG" sz="3285">
                <a:solidFill>
                  <a:srgbClr val="FFFFFF"/>
                </a:solidFill>
                <a:latin typeface="Montaser Arabic"/>
                <a:ea typeface="Montaser Arabic"/>
                <a:cs typeface="Montaser Arabic"/>
                <a:sym typeface="Montaser Arabic"/>
                <a:rtl val="true"/>
              </a:rPr>
              <a:t>تطوير مهارات التفكير النقدي وحل المشكلات.</a:t>
            </a:r>
          </a:p>
          <a:p>
            <a:pPr algn="r" rtl="true" marL="709308" indent="-354654" lvl="1">
              <a:lnSpc>
                <a:spcPts val="7194"/>
              </a:lnSpc>
              <a:buFont typeface="Arial"/>
              <a:buChar char="•"/>
            </a:pPr>
            <a:r>
              <a:rPr lang="ar-EG" sz="3285">
                <a:solidFill>
                  <a:srgbClr val="FFFFFF"/>
                </a:solidFill>
                <a:latin typeface="Montaser Arabic"/>
                <a:ea typeface="Montaser Arabic"/>
                <a:cs typeface="Montaser Arabic"/>
                <a:sym typeface="Montaser Arabic"/>
                <a:rtl val="true"/>
              </a:rPr>
              <a:t>الالتحاق بدورات الذكاء الاصطناعي وتحليل البيانات.</a:t>
            </a:r>
          </a:p>
          <a:p>
            <a:pPr algn="r" rtl="true" marL="709308" indent="-354654" lvl="1">
              <a:lnSpc>
                <a:spcPts val="7194"/>
              </a:lnSpc>
              <a:buFont typeface="Arial"/>
              <a:buChar char="•"/>
            </a:pPr>
            <a:r>
              <a:rPr lang="ar-EG" sz="3285">
                <a:solidFill>
                  <a:srgbClr val="FFFFFF"/>
                </a:solidFill>
                <a:latin typeface="Montaser Arabic"/>
                <a:ea typeface="Montaser Arabic"/>
                <a:cs typeface="Montaser Arabic"/>
                <a:sym typeface="Montaser Arabic"/>
                <a:rtl val="true"/>
              </a:rPr>
              <a:t>اكتساب مهارات لا تستطيع الآلات تقليدها</a:t>
            </a:r>
          </a:p>
          <a:p>
            <a:pPr algn="r" rtl="true">
              <a:lnSpc>
                <a:spcPts val="7194"/>
              </a:lnSpc>
            </a:pPr>
            <a:r>
              <a:rPr lang="ar-EG" sz="3285">
                <a:solidFill>
                  <a:srgbClr val="FFFFFF"/>
                </a:solidFill>
                <a:latin typeface="Montaser Arabic"/>
                <a:ea typeface="Montaser Arabic"/>
                <a:cs typeface="Montaser Arabic"/>
                <a:sym typeface="Montaser Arabic"/>
                <a:rtl val="true"/>
              </a:rPr>
              <a:t>      (الإبداع ، الذكاء العاطفي).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508805" y="430651"/>
            <a:ext cx="2433783" cy="849796"/>
            <a:chOff x="0" y="0"/>
            <a:chExt cx="3245045" cy="113306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583769" y="49735"/>
              <a:ext cx="2227715" cy="957917"/>
            </a:xfrm>
            <a:custGeom>
              <a:avLst/>
              <a:gdLst/>
              <a:ahLst/>
              <a:cxnLst/>
              <a:rect r="r" b="b" t="t" l="l"/>
              <a:pathLst>
                <a:path h="957917" w="2227715">
                  <a:moveTo>
                    <a:pt x="0" y="0"/>
                  </a:moveTo>
                  <a:lnTo>
                    <a:pt x="2227715" y="0"/>
                  </a:lnTo>
                  <a:lnTo>
                    <a:pt x="2227715" y="957917"/>
                  </a:lnTo>
                  <a:lnTo>
                    <a:pt x="0" y="9579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245045" cy="1133061"/>
            </a:xfrm>
            <a:custGeom>
              <a:avLst/>
              <a:gdLst/>
              <a:ahLst/>
              <a:cxnLst/>
              <a:rect r="r" b="b" t="t" l="l"/>
              <a:pathLst>
                <a:path h="1133061" w="3245045">
                  <a:moveTo>
                    <a:pt x="0" y="0"/>
                  </a:moveTo>
                  <a:lnTo>
                    <a:pt x="3245045" y="0"/>
                  </a:lnTo>
                  <a:lnTo>
                    <a:pt x="3245045" y="1133061"/>
                  </a:lnTo>
                  <a:lnTo>
                    <a:pt x="0" y="1133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0999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0000">
                <a:alpha val="100000"/>
              </a:srgbClr>
            </a:gs>
            <a:gs pos="100000">
              <a:srgbClr val="060033">
                <a:alpha val="100000"/>
              </a:srgbClr>
            </a:gs>
          </a:gsLst>
          <a:path path="circle">
            <a:fillToRect l="0" r="100000" t="0" b="100000"/>
          </a:path>
          <a:tileRect r="0" l="-100000" b="0" t="-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367407">
            <a:off x="10712960" y="-2740304"/>
            <a:ext cx="11267754" cy="12660398"/>
          </a:xfrm>
          <a:custGeom>
            <a:avLst/>
            <a:gdLst/>
            <a:ahLst/>
            <a:cxnLst/>
            <a:rect r="r" b="b" t="t" l="l"/>
            <a:pathLst>
              <a:path h="12660398" w="11267754">
                <a:moveTo>
                  <a:pt x="0" y="0"/>
                </a:moveTo>
                <a:lnTo>
                  <a:pt x="11267754" y="0"/>
                </a:lnTo>
                <a:lnTo>
                  <a:pt x="11267754" y="12660398"/>
                </a:lnTo>
                <a:lnTo>
                  <a:pt x="0" y="126603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927997">
            <a:off x="-2991163" y="-3291882"/>
            <a:ext cx="8641165" cy="8641165"/>
          </a:xfrm>
          <a:custGeom>
            <a:avLst/>
            <a:gdLst/>
            <a:ahLst/>
            <a:cxnLst/>
            <a:rect r="r" b="b" t="t" l="l"/>
            <a:pathLst>
              <a:path h="8641165" w="8641165">
                <a:moveTo>
                  <a:pt x="8641165" y="0"/>
                </a:moveTo>
                <a:lnTo>
                  <a:pt x="0" y="0"/>
                </a:lnTo>
                <a:lnTo>
                  <a:pt x="0" y="8641164"/>
                </a:lnTo>
                <a:lnTo>
                  <a:pt x="8641165" y="8641164"/>
                </a:lnTo>
                <a:lnTo>
                  <a:pt x="864116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7682561" y="4150504"/>
            <a:ext cx="125486" cy="125486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7682561" y="5628540"/>
            <a:ext cx="125486" cy="125486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7682561" y="7126270"/>
            <a:ext cx="125486" cy="125486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7682561" y="8590636"/>
            <a:ext cx="125486" cy="125486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-12322046" y="1375731"/>
            <a:ext cx="20246536" cy="9161557"/>
          </a:xfrm>
          <a:custGeom>
            <a:avLst/>
            <a:gdLst/>
            <a:ahLst/>
            <a:cxnLst/>
            <a:rect r="r" b="b" t="t" l="l"/>
            <a:pathLst>
              <a:path h="9161557" w="20246536">
                <a:moveTo>
                  <a:pt x="0" y="0"/>
                </a:moveTo>
                <a:lnTo>
                  <a:pt x="20246536" y="0"/>
                </a:lnTo>
                <a:lnTo>
                  <a:pt x="20246536" y="9161557"/>
                </a:lnTo>
                <a:lnTo>
                  <a:pt x="0" y="91615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8969283" y="6805878"/>
            <a:ext cx="8500747" cy="1139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4651"/>
              </a:lnSpc>
            </a:pPr>
            <a:r>
              <a:rPr lang="ar-EG" sz="2853">
                <a:solidFill>
                  <a:srgbClr val="04FCAA"/>
                </a:solidFill>
                <a:latin typeface="Montaser Arabic"/>
                <a:ea typeface="Montaser Arabic"/>
                <a:cs typeface="Montaser Arabic"/>
                <a:sym typeface="Montaser Arabic"/>
                <a:rtl val="true"/>
              </a:rPr>
              <a:t>قطر والكويت:</a:t>
            </a:r>
          </a:p>
          <a:p>
            <a:pPr algn="r" rtl="true">
              <a:lnSpc>
                <a:spcPts val="4651"/>
              </a:lnSpc>
            </a:pPr>
            <a:r>
              <a:rPr lang="ar-EG" sz="2853">
                <a:solidFill>
                  <a:srgbClr val="FFFFFF"/>
                </a:solidFill>
                <a:latin typeface="Montaser Arabic"/>
                <a:ea typeface="Montaser Arabic"/>
                <a:cs typeface="Montaser Arabic"/>
                <a:sym typeface="Montaser Arabic"/>
                <a:rtl val="true"/>
              </a:rPr>
              <a:t>استثمارات في التكنولوجيا المالية والبيانات الضخمة.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576370" y="8282236"/>
            <a:ext cx="6893659" cy="1139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4651"/>
              </a:lnSpc>
            </a:pPr>
            <a:r>
              <a:rPr lang="ar-EG" sz="2853">
                <a:solidFill>
                  <a:srgbClr val="04FCAA"/>
                </a:solidFill>
                <a:latin typeface="Montaser Arabic"/>
                <a:ea typeface="Montaser Arabic"/>
                <a:cs typeface="Montaser Arabic"/>
                <a:sym typeface="Montaser Arabic"/>
                <a:rtl val="true"/>
              </a:rPr>
              <a:t>مصر:</a:t>
            </a:r>
          </a:p>
          <a:p>
            <a:pPr algn="r" rtl="true">
              <a:lnSpc>
                <a:spcPts val="4651"/>
              </a:lnSpc>
            </a:pPr>
            <a:r>
              <a:rPr lang="ar-EG" sz="2853">
                <a:solidFill>
                  <a:srgbClr val="FFFFFF"/>
                </a:solidFill>
                <a:latin typeface="Montaser Arabic"/>
                <a:ea typeface="Montaser Arabic"/>
                <a:cs typeface="Montaser Arabic"/>
                <a:sym typeface="Montaser Arabic"/>
                <a:rtl val="true"/>
              </a:rPr>
              <a:t>التركيز على التحول الرقمي وتدريب الشباب.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7924490" y="3853161"/>
            <a:ext cx="9545539" cy="1139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4651"/>
              </a:lnSpc>
            </a:pPr>
            <a:r>
              <a:rPr lang="ar-EG" sz="2853">
                <a:solidFill>
                  <a:srgbClr val="04FCAA"/>
                </a:solidFill>
                <a:latin typeface="Montaser Arabic"/>
                <a:ea typeface="Montaser Arabic"/>
                <a:cs typeface="Montaser Arabic"/>
                <a:sym typeface="Montaser Arabic"/>
                <a:rtl val="true"/>
              </a:rPr>
              <a:t>السعودية:</a:t>
            </a:r>
          </a:p>
          <a:p>
            <a:pPr algn="r" rtl="true">
              <a:lnSpc>
                <a:spcPts val="4651"/>
              </a:lnSpc>
            </a:pPr>
            <a:r>
              <a:rPr lang="ar-EG" sz="2853">
                <a:solidFill>
                  <a:srgbClr val="FFFFFF"/>
                </a:solidFill>
                <a:latin typeface="Montaser Arabic"/>
                <a:ea typeface="Montaser Arabic"/>
                <a:cs typeface="Montaser Arabic"/>
                <a:sym typeface="Montaser Arabic"/>
                <a:rtl val="true"/>
              </a:rPr>
              <a:t>مشاريع ضخمة مثل "نيوم" تعتمد على الذكاء الاصطناعي.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8113068" y="5329519"/>
            <a:ext cx="9356962" cy="1139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4651"/>
              </a:lnSpc>
            </a:pPr>
            <a:r>
              <a:rPr lang="ar-EG" sz="2853">
                <a:solidFill>
                  <a:srgbClr val="04FCAA"/>
                </a:solidFill>
                <a:latin typeface="Montaser Arabic"/>
                <a:ea typeface="Montaser Arabic"/>
                <a:cs typeface="Montaser Arabic"/>
                <a:sym typeface="Montaser Arabic"/>
                <a:rtl val="true"/>
              </a:rPr>
              <a:t>الإمارات:</a:t>
            </a:r>
          </a:p>
          <a:p>
            <a:pPr algn="r" rtl="true">
              <a:lnSpc>
                <a:spcPts val="4651"/>
              </a:lnSpc>
            </a:pPr>
            <a:r>
              <a:rPr lang="ar-EG" sz="2853">
                <a:solidFill>
                  <a:srgbClr val="FFFFFF"/>
                </a:solidFill>
                <a:latin typeface="Montaser Arabic"/>
                <a:ea typeface="Montaser Arabic"/>
                <a:cs typeface="Montaser Arabic"/>
                <a:sym typeface="Montaser Arabic"/>
                <a:rtl val="true"/>
              </a:rPr>
              <a:t>وزارة خاصة بالذكاء الاصطناعي واستثمارات في الروبوتات.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144702" y="731734"/>
            <a:ext cx="8325327" cy="23461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9440"/>
              </a:lnSpc>
            </a:pPr>
            <a:r>
              <a:rPr lang="ar-EG" sz="6743" b="true">
                <a:solidFill>
                  <a:srgbClr val="04FCAA"/>
                </a:solidFill>
                <a:latin typeface="Montaser Arabic Bold"/>
                <a:ea typeface="Montaser Arabic Bold"/>
                <a:cs typeface="Montaser Arabic Bold"/>
                <a:sym typeface="Montaser Arabic Bold"/>
                <a:rtl val="true"/>
              </a:rPr>
              <a:t>الذكاء الاصطناعي</a:t>
            </a:r>
          </a:p>
          <a:p>
            <a:pPr algn="r" rtl="true">
              <a:lnSpc>
                <a:spcPts val="9440"/>
              </a:lnSpc>
              <a:spcBef>
                <a:spcPct val="0"/>
              </a:spcBef>
            </a:pPr>
            <a:r>
              <a:rPr lang="ar-EG" b="true" sz="6743">
                <a:solidFill>
                  <a:srgbClr val="FFFFFF"/>
                </a:solidFill>
                <a:latin typeface="Montaser Arabic Bold"/>
                <a:ea typeface="Montaser Arabic Bold"/>
                <a:cs typeface="Montaser Arabic Bold"/>
                <a:sym typeface="Montaser Arabic Bold"/>
                <a:rtl val="true"/>
              </a:rPr>
              <a:t>في العالم العربي</a:t>
            </a:r>
          </a:p>
        </p:txBody>
      </p:sp>
      <p:grpSp>
        <p:nvGrpSpPr>
          <p:cNvPr name="Group 22" id="22"/>
          <p:cNvGrpSpPr/>
          <p:nvPr/>
        </p:nvGrpSpPr>
        <p:grpSpPr>
          <a:xfrm rot="0">
            <a:off x="508805" y="430651"/>
            <a:ext cx="2433783" cy="849796"/>
            <a:chOff x="0" y="0"/>
            <a:chExt cx="3245045" cy="1133061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583769" y="49735"/>
              <a:ext cx="2227715" cy="957917"/>
            </a:xfrm>
            <a:custGeom>
              <a:avLst/>
              <a:gdLst/>
              <a:ahLst/>
              <a:cxnLst/>
              <a:rect r="r" b="b" t="t" l="l"/>
              <a:pathLst>
                <a:path h="957917" w="2227715">
                  <a:moveTo>
                    <a:pt x="0" y="0"/>
                  </a:moveTo>
                  <a:lnTo>
                    <a:pt x="2227715" y="0"/>
                  </a:lnTo>
                  <a:lnTo>
                    <a:pt x="2227715" y="957917"/>
                  </a:lnTo>
                  <a:lnTo>
                    <a:pt x="0" y="9579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3245045" cy="1133061"/>
            </a:xfrm>
            <a:custGeom>
              <a:avLst/>
              <a:gdLst/>
              <a:ahLst/>
              <a:cxnLst/>
              <a:rect r="r" b="b" t="t" l="l"/>
              <a:pathLst>
                <a:path h="1133061" w="3245045">
                  <a:moveTo>
                    <a:pt x="0" y="0"/>
                  </a:moveTo>
                  <a:lnTo>
                    <a:pt x="3245045" y="0"/>
                  </a:lnTo>
                  <a:lnTo>
                    <a:pt x="3245045" y="1133061"/>
                  </a:lnTo>
                  <a:lnTo>
                    <a:pt x="0" y="1133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0999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-4240273" y="2520315"/>
            <a:ext cx="10287000" cy="5246370"/>
          </a:xfrm>
          <a:custGeom>
            <a:avLst/>
            <a:gdLst/>
            <a:ahLst/>
            <a:cxnLst/>
            <a:rect r="r" b="b" t="t" l="l"/>
            <a:pathLst>
              <a:path h="5246370" w="10287000">
                <a:moveTo>
                  <a:pt x="0" y="0"/>
                </a:moveTo>
                <a:lnTo>
                  <a:pt x="10287000" y="0"/>
                </a:lnTo>
                <a:lnTo>
                  <a:pt x="10287000" y="5246370"/>
                </a:lnTo>
                <a:lnTo>
                  <a:pt x="0" y="52463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957578" y="2530302"/>
            <a:ext cx="9960587" cy="8229935"/>
          </a:xfrm>
          <a:custGeom>
            <a:avLst/>
            <a:gdLst/>
            <a:ahLst/>
            <a:cxnLst/>
            <a:rect r="r" b="b" t="t" l="l"/>
            <a:pathLst>
              <a:path h="8229935" w="9960587">
                <a:moveTo>
                  <a:pt x="0" y="0"/>
                </a:moveTo>
                <a:lnTo>
                  <a:pt x="9960587" y="0"/>
                </a:lnTo>
                <a:lnTo>
                  <a:pt x="9960587" y="8229934"/>
                </a:lnTo>
                <a:lnTo>
                  <a:pt x="0" y="82299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2205048">
            <a:off x="10334727" y="-1938206"/>
            <a:ext cx="12605437" cy="14163413"/>
          </a:xfrm>
          <a:custGeom>
            <a:avLst/>
            <a:gdLst/>
            <a:ahLst/>
            <a:cxnLst/>
            <a:rect r="r" b="b" t="t" l="l"/>
            <a:pathLst>
              <a:path h="14163413" w="12605437">
                <a:moveTo>
                  <a:pt x="0" y="0"/>
                </a:moveTo>
                <a:lnTo>
                  <a:pt x="12605437" y="0"/>
                </a:lnTo>
                <a:lnTo>
                  <a:pt x="12605437" y="14163412"/>
                </a:lnTo>
                <a:lnTo>
                  <a:pt x="0" y="141634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8999"/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634139" y="4791075"/>
            <a:ext cx="9977242" cy="40168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783034" indent="-391517" lvl="1">
              <a:lnSpc>
                <a:spcPts val="8196"/>
              </a:lnSpc>
              <a:buFont typeface="Arial"/>
              <a:buChar char="•"/>
            </a:pPr>
            <a:r>
              <a:rPr lang="ar-EG" sz="3626">
                <a:solidFill>
                  <a:srgbClr val="FFFFFF"/>
                </a:solidFill>
                <a:latin typeface="Montaser Arabic"/>
                <a:ea typeface="Montaser Arabic"/>
                <a:cs typeface="Montaser Arabic"/>
                <a:sym typeface="Montaser Arabic"/>
                <a:rtl val="true"/>
              </a:rPr>
              <a:t>(للمساعدة في الكتابة والإجابة عن الأسئلة).</a:t>
            </a:r>
          </a:p>
          <a:p>
            <a:pPr algn="r" rtl="true" marL="783034" indent="-391517" lvl="1">
              <a:lnSpc>
                <a:spcPts val="8196"/>
              </a:lnSpc>
              <a:buFont typeface="Arial"/>
              <a:buChar char="•"/>
            </a:pPr>
            <a:r>
              <a:rPr lang="ar-EG" sz="3626">
                <a:solidFill>
                  <a:srgbClr val="FFFFFF"/>
                </a:solidFill>
                <a:latin typeface="Montaser Arabic"/>
                <a:ea typeface="Montaser Arabic"/>
                <a:cs typeface="Montaser Arabic"/>
                <a:sym typeface="Montaser Arabic"/>
                <a:rtl val="true"/>
              </a:rPr>
              <a:t>(لغة برمجة للذكاء الاصطناعي).</a:t>
            </a:r>
          </a:p>
          <a:p>
            <a:pPr algn="r" rtl="true" marL="783034" indent="-391517" lvl="1">
              <a:lnSpc>
                <a:spcPts val="8196"/>
              </a:lnSpc>
              <a:buFont typeface="Arial"/>
              <a:buChar char="•"/>
            </a:pPr>
            <a:r>
              <a:rPr lang="ar-EG" sz="3626">
                <a:solidFill>
                  <a:srgbClr val="FFFFFF"/>
                </a:solidFill>
                <a:latin typeface="Montaser Arabic"/>
                <a:ea typeface="Montaser Arabic"/>
                <a:cs typeface="Montaser Arabic"/>
                <a:sym typeface="Montaser Arabic"/>
                <a:rtl val="true"/>
              </a:rPr>
              <a:t>(لإنشاء أنظمة تعلم الآلة).</a:t>
            </a:r>
          </a:p>
          <a:p>
            <a:pPr algn="r" rtl="true" marL="783034" indent="-391517" lvl="1">
              <a:lnSpc>
                <a:spcPts val="8196"/>
              </a:lnSpc>
              <a:buFont typeface="Arial"/>
              <a:buChar char="•"/>
            </a:pPr>
            <a:r>
              <a:rPr lang="ar-EG" sz="3626">
                <a:solidFill>
                  <a:srgbClr val="FFFFFF"/>
                </a:solidFill>
                <a:latin typeface="Montaser Arabic"/>
                <a:ea typeface="Montaser Arabic"/>
                <a:cs typeface="Montaser Arabic"/>
                <a:sym typeface="Montaser Arabic"/>
                <a:rtl val="true"/>
              </a:rPr>
              <a:t>(لتحليل البيانات).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608411" y="895350"/>
            <a:ext cx="10789959" cy="2334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361"/>
              </a:lnSpc>
              <a:spcBef>
                <a:spcPct val="0"/>
              </a:spcBef>
            </a:pPr>
            <a:r>
              <a:rPr lang="en-US" b="true" sz="6687">
                <a:solidFill>
                  <a:srgbClr val="04FCAA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 </a:t>
            </a:r>
            <a:r>
              <a:rPr lang="ar-EG" b="true" sz="6687">
                <a:solidFill>
                  <a:srgbClr val="04FCAA"/>
                </a:solidFill>
                <a:latin typeface="Montaser Arabic Bold"/>
                <a:ea typeface="Montaser Arabic Bold"/>
                <a:cs typeface="Montaser Arabic Bold"/>
                <a:sym typeface="Montaser Arabic Bold"/>
                <a:rtl val="true"/>
              </a:rPr>
              <a:t>أدوات الذكاء الاصطناعي</a:t>
            </a:r>
            <a:r>
              <a:rPr lang="ar-EG" b="true" sz="6687">
                <a:solidFill>
                  <a:srgbClr val="000000"/>
                </a:solidFill>
                <a:latin typeface="Montaser Arabic Bold"/>
                <a:ea typeface="Montaser Arabic Bold"/>
                <a:cs typeface="Montaser Arabic Bold"/>
                <a:sym typeface="Montaser Arabic Bold"/>
                <a:rtl val="true"/>
              </a:rPr>
              <a:t> </a:t>
            </a:r>
            <a:r>
              <a:rPr lang="ar-EG" b="true" sz="6687">
                <a:solidFill>
                  <a:srgbClr val="FFFFFF"/>
                </a:solidFill>
                <a:latin typeface="Montaser Arabic Bold"/>
                <a:ea typeface="Montaser Arabic Bold"/>
                <a:cs typeface="Montaser Arabic Bold"/>
                <a:sym typeface="Montaser Arabic Bold"/>
                <a:rtl val="true"/>
              </a:rPr>
              <a:t>التي يجب أن تتعلمها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508805" y="430651"/>
            <a:ext cx="2433783" cy="849796"/>
            <a:chOff x="0" y="0"/>
            <a:chExt cx="3245045" cy="113306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583769" y="49735"/>
              <a:ext cx="2227715" cy="957917"/>
            </a:xfrm>
            <a:custGeom>
              <a:avLst/>
              <a:gdLst/>
              <a:ahLst/>
              <a:cxnLst/>
              <a:rect r="r" b="b" t="t" l="l"/>
              <a:pathLst>
                <a:path h="957917" w="2227715">
                  <a:moveTo>
                    <a:pt x="0" y="0"/>
                  </a:moveTo>
                  <a:lnTo>
                    <a:pt x="2227715" y="0"/>
                  </a:lnTo>
                  <a:lnTo>
                    <a:pt x="2227715" y="957917"/>
                  </a:lnTo>
                  <a:lnTo>
                    <a:pt x="0" y="9579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245045" cy="1133061"/>
            </a:xfrm>
            <a:custGeom>
              <a:avLst/>
              <a:gdLst/>
              <a:ahLst/>
              <a:cxnLst/>
              <a:rect r="r" b="b" t="t" l="l"/>
              <a:pathLst>
                <a:path h="1133061" w="3245045">
                  <a:moveTo>
                    <a:pt x="0" y="0"/>
                  </a:moveTo>
                  <a:lnTo>
                    <a:pt x="3245045" y="0"/>
                  </a:lnTo>
                  <a:lnTo>
                    <a:pt x="3245045" y="1133061"/>
                  </a:lnTo>
                  <a:lnTo>
                    <a:pt x="0" y="1133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20999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90042" y="2011545"/>
            <a:ext cx="7958294" cy="7590223"/>
          </a:xfrm>
          <a:custGeom>
            <a:avLst/>
            <a:gdLst/>
            <a:ahLst/>
            <a:cxnLst/>
            <a:rect r="r" b="b" t="t" l="l"/>
            <a:pathLst>
              <a:path h="7590223" w="7958294">
                <a:moveTo>
                  <a:pt x="0" y="0"/>
                </a:moveTo>
                <a:lnTo>
                  <a:pt x="7958294" y="0"/>
                </a:lnTo>
                <a:lnTo>
                  <a:pt x="7958294" y="7590224"/>
                </a:lnTo>
                <a:lnTo>
                  <a:pt x="0" y="75902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8253315" y="4838700"/>
            <a:ext cx="9329677" cy="36306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746235" indent="-373117" lvl="1">
              <a:lnSpc>
                <a:spcPts val="7362"/>
              </a:lnSpc>
              <a:buFont typeface="Arial"/>
              <a:buChar char="•"/>
            </a:pPr>
            <a:r>
              <a:rPr lang="ar-EG" sz="3456">
                <a:solidFill>
                  <a:srgbClr val="FFFFFF"/>
                </a:solidFill>
                <a:latin typeface="Montaser Arabic"/>
                <a:ea typeface="Montaser Arabic"/>
                <a:cs typeface="Montaser Arabic"/>
                <a:sym typeface="Montaser Arabic"/>
                <a:rtl val="true"/>
              </a:rPr>
              <a:t>تسريع تطوير المنتجات.</a:t>
            </a:r>
          </a:p>
          <a:p>
            <a:pPr algn="r" rtl="true" marL="746235" indent="-373117" lvl="1">
              <a:lnSpc>
                <a:spcPts val="7362"/>
              </a:lnSpc>
              <a:buFont typeface="Arial"/>
              <a:buChar char="•"/>
            </a:pPr>
            <a:r>
              <a:rPr lang="ar-EG" sz="3456">
                <a:solidFill>
                  <a:srgbClr val="FFFFFF"/>
                </a:solidFill>
                <a:latin typeface="Montaser Arabic"/>
                <a:ea typeface="Montaser Arabic"/>
                <a:cs typeface="Montaser Arabic"/>
                <a:sym typeface="Montaser Arabic"/>
                <a:rtl val="true"/>
              </a:rPr>
              <a:t>تقليل التكاليف وزيادة الكفاءة.</a:t>
            </a:r>
          </a:p>
          <a:p>
            <a:pPr algn="r" rtl="true" marL="746235" indent="-373117" lvl="1">
              <a:lnSpc>
                <a:spcPts val="7362"/>
              </a:lnSpc>
              <a:buFont typeface="Arial"/>
              <a:buChar char="•"/>
            </a:pPr>
            <a:r>
              <a:rPr lang="ar-EG" sz="3456">
                <a:solidFill>
                  <a:srgbClr val="FFFFFF"/>
                </a:solidFill>
                <a:latin typeface="Montaser Arabic"/>
                <a:ea typeface="Montaser Arabic"/>
                <a:cs typeface="Montaser Arabic"/>
                <a:sym typeface="Montaser Arabic"/>
                <a:rtl val="true"/>
              </a:rPr>
              <a:t>تحليل بيانات العملاء وتحسين التسويق.</a:t>
            </a:r>
          </a:p>
          <a:p>
            <a:pPr algn="r" rtl="true" marL="746235" indent="-373117" lvl="1">
              <a:lnSpc>
                <a:spcPts val="7362"/>
              </a:lnSpc>
              <a:buFont typeface="Arial"/>
              <a:buChar char="•"/>
            </a:pPr>
            <a:r>
              <a:rPr lang="ar-EG" sz="3456">
                <a:solidFill>
                  <a:srgbClr val="FFFFFF"/>
                </a:solidFill>
                <a:latin typeface="Montaser Arabic"/>
                <a:ea typeface="Montaser Arabic"/>
                <a:cs typeface="Montaser Arabic"/>
                <a:sym typeface="Montaser Arabic"/>
                <a:rtl val="true"/>
              </a:rPr>
              <a:t>تقديم خدمات ذكية مثل روبوتات الدردشة.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7332586" y="1031223"/>
            <a:ext cx="9893852" cy="23519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9437"/>
              </a:lnSpc>
            </a:pPr>
            <a:r>
              <a:rPr lang="ar-EG" sz="6741" b="true">
                <a:solidFill>
                  <a:srgbClr val="04FCAA"/>
                </a:solidFill>
                <a:latin typeface="Montaser Arabic Bold"/>
                <a:ea typeface="Montaser Arabic Bold"/>
                <a:cs typeface="Montaser Arabic Bold"/>
                <a:sym typeface="Montaser Arabic Bold"/>
                <a:rtl val="true"/>
              </a:rPr>
              <a:t>تأثير الذكاء الاصطناعي</a:t>
            </a:r>
          </a:p>
          <a:p>
            <a:pPr algn="r" rtl="true">
              <a:lnSpc>
                <a:spcPts val="9437"/>
              </a:lnSpc>
              <a:spcBef>
                <a:spcPct val="0"/>
              </a:spcBef>
            </a:pPr>
            <a:r>
              <a:rPr lang="ar-EG" b="true" sz="6741">
                <a:solidFill>
                  <a:srgbClr val="FFFFFF"/>
                </a:solidFill>
                <a:latin typeface="Montaser Arabic Bold"/>
                <a:ea typeface="Montaser Arabic Bold"/>
                <a:cs typeface="Montaser Arabic Bold"/>
                <a:sym typeface="Montaser Arabic Bold"/>
                <a:rtl val="true"/>
              </a:rPr>
              <a:t>على ريادة الأعمال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-1435968">
            <a:off x="-4475626" y="-1333894"/>
            <a:ext cx="11008652" cy="5614412"/>
          </a:xfrm>
          <a:custGeom>
            <a:avLst/>
            <a:gdLst/>
            <a:ahLst/>
            <a:cxnLst/>
            <a:rect r="r" b="b" t="t" l="l"/>
            <a:pathLst>
              <a:path h="5614412" w="11008652">
                <a:moveTo>
                  <a:pt x="0" y="0"/>
                </a:moveTo>
                <a:lnTo>
                  <a:pt x="11008652" y="0"/>
                </a:lnTo>
                <a:lnTo>
                  <a:pt x="11008652" y="5614412"/>
                </a:lnTo>
                <a:lnTo>
                  <a:pt x="0" y="56144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435968">
            <a:off x="11754974" y="7135054"/>
            <a:ext cx="11008652" cy="5614412"/>
          </a:xfrm>
          <a:custGeom>
            <a:avLst/>
            <a:gdLst/>
            <a:ahLst/>
            <a:cxnLst/>
            <a:rect r="r" b="b" t="t" l="l"/>
            <a:pathLst>
              <a:path h="5614412" w="11008652">
                <a:moveTo>
                  <a:pt x="0" y="0"/>
                </a:moveTo>
                <a:lnTo>
                  <a:pt x="11008652" y="0"/>
                </a:lnTo>
                <a:lnTo>
                  <a:pt x="11008652" y="5614412"/>
                </a:lnTo>
                <a:lnTo>
                  <a:pt x="0" y="56144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508805" y="430651"/>
            <a:ext cx="2433783" cy="849796"/>
            <a:chOff x="0" y="0"/>
            <a:chExt cx="3245045" cy="113306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583769" y="49735"/>
              <a:ext cx="2227715" cy="957917"/>
            </a:xfrm>
            <a:custGeom>
              <a:avLst/>
              <a:gdLst/>
              <a:ahLst/>
              <a:cxnLst/>
              <a:rect r="r" b="b" t="t" l="l"/>
              <a:pathLst>
                <a:path h="957917" w="2227715">
                  <a:moveTo>
                    <a:pt x="0" y="0"/>
                  </a:moveTo>
                  <a:lnTo>
                    <a:pt x="2227715" y="0"/>
                  </a:lnTo>
                  <a:lnTo>
                    <a:pt x="2227715" y="957917"/>
                  </a:lnTo>
                  <a:lnTo>
                    <a:pt x="0" y="9579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245045" cy="1133061"/>
            </a:xfrm>
            <a:custGeom>
              <a:avLst/>
              <a:gdLst/>
              <a:ahLst/>
              <a:cxnLst/>
              <a:rect r="r" b="b" t="t" l="l"/>
              <a:pathLst>
                <a:path h="1133061" w="3245045">
                  <a:moveTo>
                    <a:pt x="0" y="0"/>
                  </a:moveTo>
                  <a:lnTo>
                    <a:pt x="3245045" y="0"/>
                  </a:lnTo>
                  <a:lnTo>
                    <a:pt x="3245045" y="1133061"/>
                  </a:lnTo>
                  <a:lnTo>
                    <a:pt x="0" y="1133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0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DAG1lt_Ni1I</dc:identifier>
  <dcterms:modified xsi:type="dcterms:W3CDTF">2011-08-01T06:04:30Z</dcterms:modified>
  <cp:revision>1</cp:revision>
  <dc:title>عرض تقديمي باللون الأسود والأزرق عن الذكاء الاصطناعي</dc:title>
</cp:coreProperties>
</file>