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</p:sldIdLst>
  <p:sldSz cx="18288000" cy="10287000"/>
  <p:notesSz cx="6858000" cy="9144000"/>
  <p:embeddedFontLst>
    <p:embeddedFont>
      <p:font typeface="Madani Arabic" charset="1" panose="00000000000000000000"/>
      <p:regular r:id="rId15"/>
    </p:embeddedFont>
    <p:embeddedFont>
      <p:font typeface="Siwa" charset="1" panose="00000500000000000000"/>
      <p:regular r:id="rId16"/>
    </p:embeddedFont>
    <p:embeddedFont>
      <p:font typeface="Siwa Bold" charset="1" panose="00000800000000000000"/>
      <p:regular r:id="rId17"/>
    </p:embeddedFont>
    <p:embeddedFont>
      <p:font typeface="Montserrat Medium" charset="1" panose="00000600000000000000"/>
      <p:regular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fonts/font15.fntdata" Type="http://schemas.openxmlformats.org/officeDocument/2006/relationships/font"/><Relationship Id="rId16" Target="fonts/font16.fntdata" Type="http://schemas.openxmlformats.org/officeDocument/2006/relationships/font"/><Relationship Id="rId17" Target="fonts/font17.fntdata" Type="http://schemas.openxmlformats.org/officeDocument/2006/relationships/font"/><Relationship Id="rId18" Target="fonts/font18.fntdata" Type="http://schemas.openxmlformats.org/officeDocument/2006/relationships/font"/><Relationship Id="rId2" Target="presProps.xml" Type="http://schemas.openxmlformats.org/officeDocument/2006/relationships/presProps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.png" Type="http://schemas.openxmlformats.org/officeDocument/2006/relationships/image"/><Relationship Id="rId11" Target="../media/image4.svg" Type="http://schemas.openxmlformats.org/officeDocument/2006/relationships/image"/><Relationship Id="rId2" Target="../media/image5.jpeg" Type="http://schemas.openxmlformats.org/officeDocument/2006/relationships/image"/><Relationship Id="rId3" Target="../media/image6.jpeg" Type="http://schemas.openxmlformats.org/officeDocument/2006/relationships/image"/><Relationship Id="rId4" Target="../media/image7.jpeg" Type="http://schemas.openxmlformats.org/officeDocument/2006/relationships/image"/><Relationship Id="rId5" Target="../media/image8.png" Type="http://schemas.openxmlformats.org/officeDocument/2006/relationships/image"/><Relationship Id="rId6" Target="../media/image9.svg" Type="http://schemas.openxmlformats.org/officeDocument/2006/relationships/image"/><Relationship Id="rId7" Target="../media/image10.png" Type="http://schemas.openxmlformats.org/officeDocument/2006/relationships/image"/><Relationship Id="rId8" Target="../media/image11.svg" Type="http://schemas.openxmlformats.org/officeDocument/2006/relationships/image"/><Relationship Id="rId9" Target="../media/image2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.png" Type="http://schemas.openxmlformats.org/officeDocument/2006/relationships/image"/><Relationship Id="rId11" Target="../media/image4.svg" Type="http://schemas.openxmlformats.org/officeDocument/2006/relationships/image"/><Relationship Id="rId2" Target="../media/image12.png" Type="http://schemas.openxmlformats.org/officeDocument/2006/relationships/image"/><Relationship Id="rId3" Target="../media/image13.png" Type="http://schemas.openxmlformats.org/officeDocument/2006/relationships/image"/><Relationship Id="rId4" Target="../media/image14.png" Type="http://schemas.openxmlformats.org/officeDocument/2006/relationships/image"/><Relationship Id="rId5" Target="../media/image15.svg" Type="http://schemas.openxmlformats.org/officeDocument/2006/relationships/image"/><Relationship Id="rId6" Target="../media/image16.png" Type="http://schemas.openxmlformats.org/officeDocument/2006/relationships/image"/><Relationship Id="rId7" Target="../media/image17.svg" Type="http://schemas.openxmlformats.org/officeDocument/2006/relationships/image"/><Relationship Id="rId8" Target="../media/image18.png" Type="http://schemas.openxmlformats.org/officeDocument/2006/relationships/image"/><Relationship Id="rId9" Target="../media/image2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9.jpeg" Type="http://schemas.openxmlformats.org/officeDocument/2006/relationships/image"/><Relationship Id="rId3" Target="../media/image20.jpeg" Type="http://schemas.openxmlformats.org/officeDocument/2006/relationships/image"/><Relationship Id="rId4" Target="../media/image2.png" Type="http://schemas.openxmlformats.org/officeDocument/2006/relationships/image"/><Relationship Id="rId5" Target="../media/image3.png" Type="http://schemas.openxmlformats.org/officeDocument/2006/relationships/image"/><Relationship Id="rId6" Target="../media/image4.sv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1.png" Type="http://schemas.openxmlformats.org/officeDocument/2006/relationships/image"/><Relationship Id="rId3" Target="../media/image22.svg" Type="http://schemas.openxmlformats.org/officeDocument/2006/relationships/image"/><Relationship Id="rId4" Target="../media/image23.png" Type="http://schemas.openxmlformats.org/officeDocument/2006/relationships/image"/><Relationship Id="rId5" Target="../media/image24.svg" Type="http://schemas.openxmlformats.org/officeDocument/2006/relationships/image"/><Relationship Id="rId6" Target="../media/image25.png" Type="http://schemas.openxmlformats.org/officeDocument/2006/relationships/image"/><Relationship Id="rId7" Target="../media/image2.png" Type="http://schemas.openxmlformats.org/officeDocument/2006/relationships/image"/><Relationship Id="rId8" Target="../media/image3.png" Type="http://schemas.openxmlformats.org/officeDocument/2006/relationships/image"/><Relationship Id="rId9" Target="../media/image4.sv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.svg" Type="http://schemas.openxmlformats.org/officeDocument/2006/relationships/image"/><Relationship Id="rId2" Target="../media/image26.jpeg" Type="http://schemas.openxmlformats.org/officeDocument/2006/relationships/image"/><Relationship Id="rId3" Target="../media/image8.png" Type="http://schemas.openxmlformats.org/officeDocument/2006/relationships/image"/><Relationship Id="rId4" Target="../media/image9.svg" Type="http://schemas.openxmlformats.org/officeDocument/2006/relationships/image"/><Relationship Id="rId5" Target="../media/image10.png" Type="http://schemas.openxmlformats.org/officeDocument/2006/relationships/image"/><Relationship Id="rId6" Target="../media/image11.svg" Type="http://schemas.openxmlformats.org/officeDocument/2006/relationships/image"/><Relationship Id="rId7" Target="../media/image27.png" Type="http://schemas.openxmlformats.org/officeDocument/2006/relationships/image"/><Relationship Id="rId8" Target="../media/image2.png" Type="http://schemas.openxmlformats.org/officeDocument/2006/relationships/image"/><Relationship Id="rId9" Target="../media/image3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png" Type="http://schemas.openxmlformats.org/officeDocument/2006/relationships/image"/><Relationship Id="rId3" Target="../media/image9.svg" Type="http://schemas.openxmlformats.org/officeDocument/2006/relationships/image"/><Relationship Id="rId4" Target="../media/image10.png" Type="http://schemas.openxmlformats.org/officeDocument/2006/relationships/image"/><Relationship Id="rId5" Target="../media/image11.svg" Type="http://schemas.openxmlformats.org/officeDocument/2006/relationships/image"/><Relationship Id="rId6" Target="../media/image28.png" Type="http://schemas.openxmlformats.org/officeDocument/2006/relationships/image"/><Relationship Id="rId7" Target="../media/image2.png" Type="http://schemas.openxmlformats.org/officeDocument/2006/relationships/image"/><Relationship Id="rId8" Target="../media/image3.png" Type="http://schemas.openxmlformats.org/officeDocument/2006/relationships/image"/><Relationship Id="rId9" Target="../media/image4.sv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png" Type="http://schemas.openxmlformats.org/officeDocument/2006/relationships/image"/><Relationship Id="rId3" Target="../media/image9.svg" Type="http://schemas.openxmlformats.org/officeDocument/2006/relationships/image"/><Relationship Id="rId4" Target="../media/image10.png" Type="http://schemas.openxmlformats.org/officeDocument/2006/relationships/image"/><Relationship Id="rId5" Target="../media/image11.svg" Type="http://schemas.openxmlformats.org/officeDocument/2006/relationships/image"/><Relationship Id="rId6" Target="../media/image29.png" Type="http://schemas.openxmlformats.org/officeDocument/2006/relationships/image"/><Relationship Id="rId7" Target="../media/image2.png" Type="http://schemas.openxmlformats.org/officeDocument/2006/relationships/image"/><Relationship Id="rId8" Target="../media/image3.png" Type="http://schemas.openxmlformats.org/officeDocument/2006/relationships/image"/><Relationship Id="rId9" Target="../media/image4.sv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png" Type="http://schemas.openxmlformats.org/officeDocument/2006/relationships/image"/><Relationship Id="rId3" Target="../media/image9.svg" Type="http://schemas.openxmlformats.org/officeDocument/2006/relationships/image"/><Relationship Id="rId4" Target="../media/image10.png" Type="http://schemas.openxmlformats.org/officeDocument/2006/relationships/image"/><Relationship Id="rId5" Target="../media/image11.svg" Type="http://schemas.openxmlformats.org/officeDocument/2006/relationships/image"/><Relationship Id="rId6" Target="../media/image30.jpeg" Type="http://schemas.openxmlformats.org/officeDocument/2006/relationships/image"/><Relationship Id="rId7" Target="../media/image2.png" Type="http://schemas.openxmlformats.org/officeDocument/2006/relationships/image"/><Relationship Id="rId8" Target="../media/image3.png" Type="http://schemas.openxmlformats.org/officeDocument/2006/relationships/image"/><Relationship Id="rId9" Target="../media/image4.sv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-19555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0" y="6532962"/>
            <a:ext cx="18288000" cy="3754038"/>
            <a:chOff x="0" y="0"/>
            <a:chExt cx="4816593" cy="98871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4816592" cy="988718"/>
            </a:xfrm>
            <a:custGeom>
              <a:avLst/>
              <a:gdLst/>
              <a:ahLst/>
              <a:cxnLst/>
              <a:rect r="r" b="b" t="t" l="l"/>
              <a:pathLst>
                <a:path h="988718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988718"/>
                  </a:lnTo>
                  <a:lnTo>
                    <a:pt x="0" y="988718"/>
                  </a:lnTo>
                  <a:close/>
                </a:path>
              </a:pathLst>
            </a:custGeom>
            <a:solidFill>
              <a:srgbClr val="000000">
                <a:alpha val="33725"/>
              </a:srgbClr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4816593" cy="102681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17831107" y="6530212"/>
            <a:ext cx="456893" cy="945479"/>
            <a:chOff x="0" y="0"/>
            <a:chExt cx="219457" cy="454137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219457" cy="454137"/>
            </a:xfrm>
            <a:custGeom>
              <a:avLst/>
              <a:gdLst/>
              <a:ahLst/>
              <a:cxnLst/>
              <a:rect r="r" b="b" t="t" l="l"/>
              <a:pathLst>
                <a:path h="454137" w="219457">
                  <a:moveTo>
                    <a:pt x="0" y="0"/>
                  </a:moveTo>
                  <a:lnTo>
                    <a:pt x="219457" y="0"/>
                  </a:lnTo>
                  <a:lnTo>
                    <a:pt x="219457" y="454137"/>
                  </a:lnTo>
                  <a:lnTo>
                    <a:pt x="0" y="454137"/>
                  </a:lnTo>
                  <a:close/>
                </a:path>
              </a:pathLst>
            </a:custGeom>
            <a:solidFill>
              <a:srgbClr val="C9E265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38100"/>
              <a:ext cx="219457" cy="492237"/>
            </a:xfrm>
            <a:prstGeom prst="rect">
              <a:avLst/>
            </a:prstGeom>
          </p:spPr>
          <p:txBody>
            <a:bodyPr anchor="ctr" rtlCol="false" tIns="35331" lIns="35331" bIns="35331" rIns="35331"/>
            <a:lstStyle/>
            <a:p>
              <a:pPr algn="ctr">
                <a:lnSpc>
                  <a:spcPts val="1486"/>
                </a:lnSpc>
              </a:pPr>
            </a:p>
          </p:txBody>
        </p:sp>
      </p:grpSp>
      <p:sp>
        <p:nvSpPr>
          <p:cNvPr name="TextBox 9" id="9"/>
          <p:cNvSpPr txBox="true"/>
          <p:nvPr/>
        </p:nvSpPr>
        <p:spPr>
          <a:xfrm rot="0">
            <a:off x="4264943" y="7209946"/>
            <a:ext cx="12994357" cy="11739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>
              <a:lnSpc>
                <a:spcPts val="8655"/>
              </a:lnSpc>
            </a:pPr>
            <a:r>
              <a:rPr lang="ar-EG" sz="7335">
                <a:solidFill>
                  <a:srgbClr val="F7F4E3"/>
                </a:solidFill>
                <a:latin typeface="Madani Arabic"/>
                <a:ea typeface="Madani Arabic"/>
                <a:cs typeface="Madani Arabic"/>
                <a:sym typeface="Madani Arabic"/>
                <a:rtl val="true"/>
              </a:rPr>
              <a:t>التحول الأخضر </a:t>
            </a:r>
            <a:r>
              <a:rPr lang="ar-EG" sz="7335">
                <a:solidFill>
                  <a:srgbClr val="F7F4E3"/>
                </a:solidFill>
                <a:latin typeface="Madani Arabic"/>
                <a:ea typeface="Madani Arabic"/>
                <a:cs typeface="Madani Arabic"/>
                <a:sym typeface="Madani Arabic"/>
                <a:rtl val="true"/>
              </a:rPr>
              <a:t>والاستدامة البيئية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8602284" y="8559978"/>
            <a:ext cx="8657016" cy="5890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>
              <a:lnSpc>
                <a:spcPts val="4803"/>
              </a:lnSpc>
              <a:spcBef>
                <a:spcPct val="0"/>
              </a:spcBef>
            </a:pPr>
            <a:r>
              <a:rPr lang="ar-EG" sz="3430">
                <a:solidFill>
                  <a:srgbClr val="F7F4E3"/>
                </a:solidFill>
                <a:latin typeface="Siwa"/>
                <a:ea typeface="Siwa"/>
                <a:cs typeface="Siwa"/>
                <a:sym typeface="Siwa"/>
                <a:rtl val="true"/>
              </a:rPr>
              <a:t>رؤية لمستقبل أخضر</a:t>
            </a:r>
            <a:r>
              <a:rPr lang="ar-EG" sz="3430">
                <a:solidFill>
                  <a:srgbClr val="F7F4E3"/>
                </a:solidFill>
                <a:latin typeface="Siwa"/>
                <a:ea typeface="Siwa"/>
                <a:cs typeface="Siwa"/>
                <a:sym typeface="Siwa"/>
                <a:rtl val="true"/>
              </a:rPr>
              <a:t>: خطوات نحو استدامة فعالة</a:t>
            </a:r>
          </a:p>
        </p:txBody>
      </p:sp>
      <p:grpSp>
        <p:nvGrpSpPr>
          <p:cNvPr name="Group 11" id="11"/>
          <p:cNvGrpSpPr/>
          <p:nvPr/>
        </p:nvGrpSpPr>
        <p:grpSpPr>
          <a:xfrm rot="0">
            <a:off x="17831107" y="7475690"/>
            <a:ext cx="456893" cy="2811310"/>
            <a:chOff x="0" y="0"/>
            <a:chExt cx="219457" cy="1350343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219457" cy="1350344"/>
            </a:xfrm>
            <a:custGeom>
              <a:avLst/>
              <a:gdLst/>
              <a:ahLst/>
              <a:cxnLst/>
              <a:rect r="r" b="b" t="t" l="l"/>
              <a:pathLst>
                <a:path h="1350344" w="219457">
                  <a:moveTo>
                    <a:pt x="0" y="0"/>
                  </a:moveTo>
                  <a:lnTo>
                    <a:pt x="219457" y="0"/>
                  </a:lnTo>
                  <a:lnTo>
                    <a:pt x="219457" y="1350344"/>
                  </a:lnTo>
                  <a:lnTo>
                    <a:pt x="0" y="1350344"/>
                  </a:lnTo>
                  <a:close/>
                </a:path>
              </a:pathLst>
            </a:custGeom>
            <a:solidFill>
              <a:srgbClr val="81C784"/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0" y="-38100"/>
              <a:ext cx="219457" cy="1388443"/>
            </a:xfrm>
            <a:prstGeom prst="rect">
              <a:avLst/>
            </a:prstGeom>
          </p:spPr>
          <p:txBody>
            <a:bodyPr anchor="ctr" rtlCol="false" tIns="35331" lIns="35331" bIns="35331" rIns="35331"/>
            <a:lstStyle/>
            <a:p>
              <a:pPr algn="ctr">
                <a:lnSpc>
                  <a:spcPts val="1486"/>
                </a:lnSpc>
              </a:pP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818522" y="563387"/>
            <a:ext cx="5718318" cy="1996646"/>
            <a:chOff x="0" y="0"/>
            <a:chExt cx="7624424" cy="2662195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1371600" y="116856"/>
              <a:ext cx="5234147" cy="2250683"/>
            </a:xfrm>
            <a:custGeom>
              <a:avLst/>
              <a:gdLst/>
              <a:ahLst/>
              <a:cxnLst/>
              <a:rect r="r" b="b" t="t" l="l"/>
              <a:pathLst>
                <a:path h="2250683" w="5234147">
                  <a:moveTo>
                    <a:pt x="0" y="0"/>
                  </a:moveTo>
                  <a:lnTo>
                    <a:pt x="5234147" y="0"/>
                  </a:lnTo>
                  <a:lnTo>
                    <a:pt x="5234147" y="2250683"/>
                  </a:lnTo>
                  <a:lnTo>
                    <a:pt x="0" y="22506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7624424" cy="2662195"/>
            </a:xfrm>
            <a:custGeom>
              <a:avLst/>
              <a:gdLst/>
              <a:ahLst/>
              <a:cxnLst/>
              <a:rect r="r" b="b" t="t" l="l"/>
              <a:pathLst>
                <a:path h="2662195" w="7624424">
                  <a:moveTo>
                    <a:pt x="0" y="0"/>
                  </a:moveTo>
                  <a:lnTo>
                    <a:pt x="7624424" y="0"/>
                  </a:lnTo>
                  <a:lnTo>
                    <a:pt x="7624424" y="2662195"/>
                  </a:lnTo>
                  <a:lnTo>
                    <a:pt x="0" y="26621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20999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</p:grp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811635" y="1584893"/>
            <a:ext cx="7084022" cy="5246370"/>
            <a:chOff x="0" y="0"/>
            <a:chExt cx="1097500" cy="8128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097500" cy="812800"/>
            </a:xfrm>
            <a:custGeom>
              <a:avLst/>
              <a:gdLst/>
              <a:ahLst/>
              <a:cxnLst/>
              <a:rect r="r" b="b" t="t" l="l"/>
              <a:pathLst>
                <a:path h="812800" w="1097500">
                  <a:moveTo>
                    <a:pt x="64479" y="0"/>
                  </a:moveTo>
                  <a:lnTo>
                    <a:pt x="1033021" y="0"/>
                  </a:lnTo>
                  <a:cubicBezTo>
                    <a:pt x="1050122" y="0"/>
                    <a:pt x="1066523" y="6793"/>
                    <a:pt x="1078615" y="18886"/>
                  </a:cubicBezTo>
                  <a:cubicBezTo>
                    <a:pt x="1090707" y="30978"/>
                    <a:pt x="1097500" y="47378"/>
                    <a:pt x="1097500" y="64479"/>
                  </a:cubicBezTo>
                  <a:lnTo>
                    <a:pt x="1097500" y="748321"/>
                  </a:lnTo>
                  <a:cubicBezTo>
                    <a:pt x="1097500" y="765422"/>
                    <a:pt x="1090707" y="781822"/>
                    <a:pt x="1078615" y="793914"/>
                  </a:cubicBezTo>
                  <a:cubicBezTo>
                    <a:pt x="1066523" y="806007"/>
                    <a:pt x="1050122" y="812800"/>
                    <a:pt x="1033021" y="812800"/>
                  </a:cubicBezTo>
                  <a:lnTo>
                    <a:pt x="64479" y="812800"/>
                  </a:lnTo>
                  <a:cubicBezTo>
                    <a:pt x="47378" y="812800"/>
                    <a:pt x="30978" y="806007"/>
                    <a:pt x="18886" y="793914"/>
                  </a:cubicBezTo>
                  <a:cubicBezTo>
                    <a:pt x="6793" y="781822"/>
                    <a:pt x="0" y="765422"/>
                    <a:pt x="0" y="748321"/>
                  </a:cubicBezTo>
                  <a:lnTo>
                    <a:pt x="0" y="64479"/>
                  </a:lnTo>
                  <a:cubicBezTo>
                    <a:pt x="0" y="47378"/>
                    <a:pt x="6793" y="30978"/>
                    <a:pt x="18886" y="18886"/>
                  </a:cubicBezTo>
                  <a:cubicBezTo>
                    <a:pt x="30978" y="6793"/>
                    <a:pt x="47378" y="0"/>
                    <a:pt x="64479" y="0"/>
                  </a:cubicBezTo>
                  <a:close/>
                </a:path>
              </a:pathLst>
            </a:custGeom>
            <a:blipFill>
              <a:blip r:embed="rId3"/>
              <a:stretch>
                <a:fillRect l="0" t="-2998" r="0" b="-2998"/>
              </a:stretch>
            </a:blipFill>
            <a:ln w="95250" cap="rnd">
              <a:solidFill>
                <a:srgbClr val="FFFFFF"/>
              </a:solidFill>
              <a:prstDash val="solid"/>
              <a:round/>
            </a:ln>
          </p:spPr>
        </p:sp>
      </p:grpSp>
      <p:grpSp>
        <p:nvGrpSpPr>
          <p:cNvPr name="Group 5" id="5"/>
          <p:cNvGrpSpPr/>
          <p:nvPr/>
        </p:nvGrpSpPr>
        <p:grpSpPr>
          <a:xfrm rot="0">
            <a:off x="9392343" y="1584893"/>
            <a:ext cx="7084022" cy="5246370"/>
            <a:chOff x="0" y="0"/>
            <a:chExt cx="1097500" cy="8128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097500" cy="812800"/>
            </a:xfrm>
            <a:custGeom>
              <a:avLst/>
              <a:gdLst/>
              <a:ahLst/>
              <a:cxnLst/>
              <a:rect r="r" b="b" t="t" l="l"/>
              <a:pathLst>
                <a:path h="812800" w="1097500">
                  <a:moveTo>
                    <a:pt x="64479" y="0"/>
                  </a:moveTo>
                  <a:lnTo>
                    <a:pt x="1033021" y="0"/>
                  </a:lnTo>
                  <a:cubicBezTo>
                    <a:pt x="1050122" y="0"/>
                    <a:pt x="1066523" y="6793"/>
                    <a:pt x="1078615" y="18886"/>
                  </a:cubicBezTo>
                  <a:cubicBezTo>
                    <a:pt x="1090707" y="30978"/>
                    <a:pt x="1097500" y="47378"/>
                    <a:pt x="1097500" y="64479"/>
                  </a:cubicBezTo>
                  <a:lnTo>
                    <a:pt x="1097500" y="748321"/>
                  </a:lnTo>
                  <a:cubicBezTo>
                    <a:pt x="1097500" y="765422"/>
                    <a:pt x="1090707" y="781822"/>
                    <a:pt x="1078615" y="793914"/>
                  </a:cubicBezTo>
                  <a:cubicBezTo>
                    <a:pt x="1066523" y="806007"/>
                    <a:pt x="1050122" y="812800"/>
                    <a:pt x="1033021" y="812800"/>
                  </a:cubicBezTo>
                  <a:lnTo>
                    <a:pt x="64479" y="812800"/>
                  </a:lnTo>
                  <a:cubicBezTo>
                    <a:pt x="47378" y="812800"/>
                    <a:pt x="30978" y="806007"/>
                    <a:pt x="18886" y="793914"/>
                  </a:cubicBezTo>
                  <a:cubicBezTo>
                    <a:pt x="6793" y="781822"/>
                    <a:pt x="0" y="765422"/>
                    <a:pt x="0" y="748321"/>
                  </a:cubicBezTo>
                  <a:lnTo>
                    <a:pt x="0" y="64479"/>
                  </a:lnTo>
                  <a:cubicBezTo>
                    <a:pt x="0" y="47378"/>
                    <a:pt x="6793" y="30978"/>
                    <a:pt x="18886" y="18886"/>
                  </a:cubicBezTo>
                  <a:cubicBezTo>
                    <a:pt x="30978" y="6793"/>
                    <a:pt x="47378" y="0"/>
                    <a:pt x="64479" y="0"/>
                  </a:cubicBezTo>
                  <a:close/>
                </a:path>
              </a:pathLst>
            </a:custGeom>
            <a:blipFill>
              <a:blip r:embed="rId4"/>
              <a:stretch>
                <a:fillRect l="-24390" t="-33845" r="-24390" b="0"/>
              </a:stretch>
            </a:blipFill>
            <a:ln w="95250" cap="rnd">
              <a:solidFill>
                <a:srgbClr val="FFFFFF"/>
              </a:solidFill>
              <a:prstDash val="solid"/>
              <a:round/>
            </a:ln>
          </p:spPr>
        </p:sp>
      </p:grpSp>
      <p:sp>
        <p:nvSpPr>
          <p:cNvPr name="TextBox 7" id="7"/>
          <p:cNvSpPr txBox="true"/>
          <p:nvPr/>
        </p:nvSpPr>
        <p:spPr>
          <a:xfrm rot="0">
            <a:off x="1910817" y="7120756"/>
            <a:ext cx="14466367" cy="25330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>
              <a:lnSpc>
                <a:spcPts val="8669"/>
              </a:lnSpc>
              <a:spcBef>
                <a:spcPct val="0"/>
              </a:spcBef>
            </a:pPr>
            <a:r>
              <a:rPr lang="ar-EG" sz="6192">
                <a:solidFill>
                  <a:srgbClr val="000000"/>
                </a:solidFill>
                <a:latin typeface="Madani Arabic"/>
                <a:ea typeface="Madani Arabic"/>
                <a:cs typeface="Madani Arabic"/>
                <a:sym typeface="Madani Arabic"/>
                <a:rtl val="true"/>
              </a:rPr>
              <a:t>تعريف التحول الأخضر:</a:t>
            </a:r>
          </a:p>
          <a:p>
            <a:pPr algn="r" rtl="true">
              <a:lnSpc>
                <a:spcPts val="5509"/>
              </a:lnSpc>
              <a:spcBef>
                <a:spcPct val="0"/>
              </a:spcBef>
            </a:pPr>
            <a:r>
              <a:rPr lang="ar-EG" sz="3935">
                <a:solidFill>
                  <a:srgbClr val="000000"/>
                </a:solidFill>
                <a:latin typeface="Siwa"/>
                <a:ea typeface="Siwa"/>
                <a:cs typeface="Siwa"/>
                <a:sym typeface="Siwa"/>
                <a:rtl val="true"/>
              </a:rPr>
              <a:t>التحول الأخضر هو عملية الانتقال من أنماط الاستهلاك والإنتاج التقليدية إلى أنماط أكثر استدامة.</a:t>
            </a:r>
          </a:p>
        </p:txBody>
      </p:sp>
      <p:sp>
        <p:nvSpPr>
          <p:cNvPr name="Freeform 8" id="8"/>
          <p:cNvSpPr/>
          <p:nvPr/>
        </p:nvSpPr>
        <p:spPr>
          <a:xfrm flipH="false" flipV="false" rot="0">
            <a:off x="1472839" y="499723"/>
            <a:ext cx="2487430" cy="475721"/>
          </a:xfrm>
          <a:custGeom>
            <a:avLst/>
            <a:gdLst/>
            <a:ahLst/>
            <a:cxnLst/>
            <a:rect r="r" b="b" t="t" l="l"/>
            <a:pathLst>
              <a:path h="475721" w="2487430">
                <a:moveTo>
                  <a:pt x="0" y="0"/>
                </a:moveTo>
                <a:lnTo>
                  <a:pt x="2487430" y="0"/>
                </a:lnTo>
                <a:lnTo>
                  <a:pt x="2487430" y="475721"/>
                </a:lnTo>
                <a:lnTo>
                  <a:pt x="0" y="47572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679263" y="356999"/>
            <a:ext cx="675537" cy="761169"/>
          </a:xfrm>
          <a:custGeom>
            <a:avLst/>
            <a:gdLst/>
            <a:ahLst/>
            <a:cxnLst/>
            <a:rect r="r" b="b" t="t" l="l"/>
            <a:pathLst>
              <a:path h="761169" w="675537">
                <a:moveTo>
                  <a:pt x="0" y="0"/>
                </a:moveTo>
                <a:lnTo>
                  <a:pt x="675537" y="0"/>
                </a:lnTo>
                <a:lnTo>
                  <a:pt x="675537" y="761169"/>
                </a:lnTo>
                <a:lnTo>
                  <a:pt x="0" y="76116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0" id="10"/>
          <p:cNvGrpSpPr/>
          <p:nvPr/>
        </p:nvGrpSpPr>
        <p:grpSpPr>
          <a:xfrm rot="0">
            <a:off x="13804542" y="48130"/>
            <a:ext cx="3949138" cy="1378907"/>
            <a:chOff x="0" y="0"/>
            <a:chExt cx="5265517" cy="1838543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947243" y="80702"/>
              <a:ext cx="3614764" cy="1554348"/>
            </a:xfrm>
            <a:custGeom>
              <a:avLst/>
              <a:gdLst/>
              <a:ahLst/>
              <a:cxnLst/>
              <a:rect r="r" b="b" t="t" l="l"/>
              <a:pathLst>
                <a:path h="1554348" w="3614764">
                  <a:moveTo>
                    <a:pt x="0" y="0"/>
                  </a:moveTo>
                  <a:lnTo>
                    <a:pt x="3614764" y="0"/>
                  </a:lnTo>
                  <a:lnTo>
                    <a:pt x="3614764" y="1554348"/>
                  </a:lnTo>
                  <a:lnTo>
                    <a:pt x="0" y="15543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0" t="0" r="0" b="0"/>
              </a:stretch>
            </a:blipFill>
          </p:spPr>
        </p:sp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5265517" cy="1838543"/>
            </a:xfrm>
            <a:custGeom>
              <a:avLst/>
              <a:gdLst/>
              <a:ahLst/>
              <a:cxnLst/>
              <a:rect r="r" b="b" t="t" l="l"/>
              <a:pathLst>
                <a:path h="1838543" w="5265517">
                  <a:moveTo>
                    <a:pt x="0" y="0"/>
                  </a:moveTo>
                  <a:lnTo>
                    <a:pt x="5265517" y="0"/>
                  </a:lnTo>
                  <a:lnTo>
                    <a:pt x="5265517" y="1838543"/>
                  </a:lnTo>
                  <a:lnTo>
                    <a:pt x="0" y="18385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alphaModFix amt="20999"/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l="0" t="0" r="0" b="0"/>
              </a:stretch>
            </a:blipFill>
          </p:spPr>
        </p:sp>
      </p:grp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3644785" y="4738839"/>
            <a:ext cx="3643786" cy="3238414"/>
          </a:xfrm>
          <a:custGeom>
            <a:avLst/>
            <a:gdLst/>
            <a:ahLst/>
            <a:cxnLst/>
            <a:rect r="r" b="b" t="t" l="l"/>
            <a:pathLst>
              <a:path h="3238414" w="3643786">
                <a:moveTo>
                  <a:pt x="0" y="0"/>
                </a:moveTo>
                <a:lnTo>
                  <a:pt x="3643785" y="0"/>
                </a:lnTo>
                <a:lnTo>
                  <a:pt x="3643785" y="3238415"/>
                </a:lnTo>
                <a:lnTo>
                  <a:pt x="0" y="323841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7131318" y="4738839"/>
            <a:ext cx="4025364" cy="3164942"/>
          </a:xfrm>
          <a:custGeom>
            <a:avLst/>
            <a:gdLst/>
            <a:ahLst/>
            <a:cxnLst/>
            <a:rect r="r" b="b" t="t" l="l"/>
            <a:pathLst>
              <a:path h="3164942" w="4025364">
                <a:moveTo>
                  <a:pt x="0" y="0"/>
                </a:moveTo>
                <a:lnTo>
                  <a:pt x="4025364" y="0"/>
                </a:lnTo>
                <a:lnTo>
                  <a:pt x="4025364" y="3164943"/>
                </a:lnTo>
                <a:lnTo>
                  <a:pt x="0" y="316494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472839" y="671173"/>
            <a:ext cx="2487430" cy="475721"/>
          </a:xfrm>
          <a:custGeom>
            <a:avLst/>
            <a:gdLst/>
            <a:ahLst/>
            <a:cxnLst/>
            <a:rect r="r" b="b" t="t" l="l"/>
            <a:pathLst>
              <a:path h="475721" w="2487430">
                <a:moveTo>
                  <a:pt x="0" y="0"/>
                </a:moveTo>
                <a:lnTo>
                  <a:pt x="2487430" y="0"/>
                </a:lnTo>
                <a:lnTo>
                  <a:pt x="2487430" y="475721"/>
                </a:lnTo>
                <a:lnTo>
                  <a:pt x="0" y="47572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679263" y="528449"/>
            <a:ext cx="675537" cy="761169"/>
          </a:xfrm>
          <a:custGeom>
            <a:avLst/>
            <a:gdLst/>
            <a:ahLst/>
            <a:cxnLst/>
            <a:rect r="r" b="b" t="t" l="l"/>
            <a:pathLst>
              <a:path h="761169" w="675537">
                <a:moveTo>
                  <a:pt x="0" y="0"/>
                </a:moveTo>
                <a:lnTo>
                  <a:pt x="675537" y="0"/>
                </a:lnTo>
                <a:lnTo>
                  <a:pt x="675537" y="761169"/>
                </a:lnTo>
                <a:lnTo>
                  <a:pt x="0" y="76116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104037" y="4738839"/>
            <a:ext cx="3583308" cy="3238414"/>
          </a:xfrm>
          <a:custGeom>
            <a:avLst/>
            <a:gdLst/>
            <a:ahLst/>
            <a:cxnLst/>
            <a:rect r="r" b="b" t="t" l="l"/>
            <a:pathLst>
              <a:path h="3238414" w="3583308">
                <a:moveTo>
                  <a:pt x="0" y="0"/>
                </a:moveTo>
                <a:lnTo>
                  <a:pt x="3583308" y="0"/>
                </a:lnTo>
                <a:lnTo>
                  <a:pt x="3583308" y="3238415"/>
                </a:lnTo>
                <a:lnTo>
                  <a:pt x="0" y="323841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4916238" y="2101951"/>
            <a:ext cx="8322121" cy="1535304"/>
            <a:chOff x="0" y="0"/>
            <a:chExt cx="2191834" cy="40436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2191834" cy="404360"/>
            </a:xfrm>
            <a:custGeom>
              <a:avLst/>
              <a:gdLst/>
              <a:ahLst/>
              <a:cxnLst/>
              <a:rect r="r" b="b" t="t" l="l"/>
              <a:pathLst>
                <a:path h="404360" w="2191834">
                  <a:moveTo>
                    <a:pt x="0" y="0"/>
                  </a:moveTo>
                  <a:lnTo>
                    <a:pt x="2191834" y="0"/>
                  </a:lnTo>
                  <a:lnTo>
                    <a:pt x="2191834" y="404360"/>
                  </a:lnTo>
                  <a:lnTo>
                    <a:pt x="0" y="404360"/>
                  </a:lnTo>
                  <a:close/>
                </a:path>
              </a:pathLst>
            </a:custGeom>
            <a:solidFill>
              <a:srgbClr val="0C8D9E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0" y="-38100"/>
              <a:ext cx="2191834" cy="44246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184"/>
                </a:lnSpc>
              </a:pPr>
            </a:p>
          </p:txBody>
        </p:sp>
      </p:grpSp>
      <p:sp>
        <p:nvSpPr>
          <p:cNvPr name="TextBox 10" id="10"/>
          <p:cNvSpPr txBox="true"/>
          <p:nvPr/>
        </p:nvSpPr>
        <p:spPr>
          <a:xfrm rot="0">
            <a:off x="1141764" y="8507009"/>
            <a:ext cx="3545581" cy="4883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>
              <a:lnSpc>
                <a:spcPts val="4096"/>
              </a:lnSpc>
            </a:pPr>
            <a:r>
              <a:rPr lang="ar-EG" sz="2806">
                <a:solidFill>
                  <a:srgbClr val="EDE7C3"/>
                </a:solidFill>
                <a:latin typeface="Siwa"/>
                <a:ea typeface="Siwa"/>
                <a:cs typeface="Siwa"/>
                <a:sym typeface="Siwa"/>
                <a:rtl val="true"/>
              </a:rPr>
              <a:t>حماية التنوع البيولوجي.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3869788" y="8507009"/>
            <a:ext cx="3276448" cy="4883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>
              <a:lnSpc>
                <a:spcPts val="4096"/>
              </a:lnSpc>
            </a:pPr>
            <a:r>
              <a:rPr lang="ar-EG" sz="2806">
                <a:solidFill>
                  <a:srgbClr val="EDE7C3"/>
                </a:solidFill>
                <a:latin typeface="Siwa"/>
                <a:ea typeface="Siwa"/>
                <a:cs typeface="Siwa"/>
                <a:sym typeface="Siwa"/>
                <a:rtl val="true"/>
              </a:rPr>
              <a:t>تقليل انبعاثات الكربون.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6961328" y="8507009"/>
            <a:ext cx="4365343" cy="4883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>
              <a:lnSpc>
                <a:spcPts val="4096"/>
              </a:lnSpc>
            </a:pPr>
            <a:r>
              <a:rPr lang="ar-EG" sz="2806">
                <a:solidFill>
                  <a:srgbClr val="EDE7C3"/>
                </a:solidFill>
                <a:latin typeface="Siwa"/>
                <a:ea typeface="Siwa"/>
                <a:cs typeface="Siwa"/>
                <a:sym typeface="Siwa"/>
                <a:rtl val="true"/>
              </a:rPr>
              <a:t>تعزيز كفاءة استخدام الموارد.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5216166" y="2253772"/>
            <a:ext cx="7722267" cy="12221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>
              <a:lnSpc>
                <a:spcPts val="9977"/>
              </a:lnSpc>
            </a:pPr>
            <a:r>
              <a:rPr lang="ar-EG" b="true" sz="6834">
                <a:solidFill>
                  <a:srgbClr val="EDE7C3"/>
                </a:solidFill>
                <a:latin typeface="Siwa Bold"/>
                <a:ea typeface="Siwa Bold"/>
                <a:cs typeface="Siwa Bold"/>
                <a:sym typeface="Siwa Bold"/>
                <a:rtl val="true"/>
              </a:rPr>
              <a:t>أهداف التحول الأخضر</a:t>
            </a:r>
          </a:p>
        </p:txBody>
      </p:sp>
      <p:grpSp>
        <p:nvGrpSpPr>
          <p:cNvPr name="Group 14" id="14"/>
          <p:cNvGrpSpPr/>
          <p:nvPr/>
        </p:nvGrpSpPr>
        <p:grpSpPr>
          <a:xfrm rot="0">
            <a:off x="13304819" y="377612"/>
            <a:ext cx="4406387" cy="1538564"/>
            <a:chOff x="0" y="0"/>
            <a:chExt cx="5875183" cy="2051418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1056919" y="90046"/>
              <a:ext cx="4033298" cy="1734318"/>
            </a:xfrm>
            <a:custGeom>
              <a:avLst/>
              <a:gdLst/>
              <a:ahLst/>
              <a:cxnLst/>
              <a:rect r="r" b="b" t="t" l="l"/>
              <a:pathLst>
                <a:path h="1734318" w="4033298">
                  <a:moveTo>
                    <a:pt x="0" y="0"/>
                  </a:moveTo>
                  <a:lnTo>
                    <a:pt x="4033298" y="0"/>
                  </a:lnTo>
                  <a:lnTo>
                    <a:pt x="4033298" y="1734318"/>
                  </a:lnTo>
                  <a:lnTo>
                    <a:pt x="0" y="17343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0" t="0" r="0" b="0"/>
              </a:stretch>
            </a:blipFill>
          </p:spPr>
        </p:sp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5875183" cy="2051418"/>
            </a:xfrm>
            <a:custGeom>
              <a:avLst/>
              <a:gdLst/>
              <a:ahLst/>
              <a:cxnLst/>
              <a:rect r="r" b="b" t="t" l="l"/>
              <a:pathLst>
                <a:path h="2051418" w="5875183">
                  <a:moveTo>
                    <a:pt x="0" y="0"/>
                  </a:moveTo>
                  <a:lnTo>
                    <a:pt x="5875183" y="0"/>
                  </a:lnTo>
                  <a:lnTo>
                    <a:pt x="5875183" y="2051418"/>
                  </a:lnTo>
                  <a:lnTo>
                    <a:pt x="0" y="20514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alphaModFix amt="20999"/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l="0" t="0" r="0" b="0"/>
              </a:stretch>
            </a:blipFill>
          </p:spPr>
        </p:sp>
      </p:grp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7F4E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199734" y="273479"/>
            <a:ext cx="6375122" cy="4781341"/>
            <a:chOff x="0" y="0"/>
            <a:chExt cx="812800" cy="6096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12800" cy="609600"/>
            </a:xfrm>
            <a:custGeom>
              <a:avLst/>
              <a:gdLst/>
              <a:ahLst/>
              <a:cxnLst/>
              <a:rect r="r" b="b" t="t" l="l"/>
              <a:pathLst>
                <a:path h="609600" w="812800">
                  <a:moveTo>
                    <a:pt x="203200" y="0"/>
                  </a:moveTo>
                  <a:lnTo>
                    <a:pt x="812800" y="0"/>
                  </a:lnTo>
                  <a:lnTo>
                    <a:pt x="609600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blipFill>
              <a:blip r:embed="rId2"/>
              <a:stretch>
                <a:fillRect l="-6285" t="0" r="-6285" b="0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1199734" y="5232180"/>
            <a:ext cx="6375122" cy="4781341"/>
            <a:chOff x="0" y="0"/>
            <a:chExt cx="812800" cy="6096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812800" cy="609600"/>
            </a:xfrm>
            <a:custGeom>
              <a:avLst/>
              <a:gdLst/>
              <a:ahLst/>
              <a:cxnLst/>
              <a:rect r="r" b="b" t="t" l="l"/>
              <a:pathLst>
                <a:path h="609600" w="812800">
                  <a:moveTo>
                    <a:pt x="203200" y="0"/>
                  </a:moveTo>
                  <a:lnTo>
                    <a:pt x="812800" y="0"/>
                  </a:lnTo>
                  <a:lnTo>
                    <a:pt x="609600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blipFill>
              <a:blip r:embed="rId3"/>
              <a:stretch>
                <a:fillRect l="-6179" t="0" r="-6179" b="0"/>
              </a:stretch>
            </a:blipFill>
          </p:spPr>
        </p:sp>
      </p:grpSp>
      <p:sp>
        <p:nvSpPr>
          <p:cNvPr name="TextBox 6" id="6"/>
          <p:cNvSpPr txBox="true"/>
          <p:nvPr/>
        </p:nvSpPr>
        <p:spPr>
          <a:xfrm rot="0">
            <a:off x="9753006" y="4877382"/>
            <a:ext cx="7914691" cy="18512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>
              <a:lnSpc>
                <a:spcPts val="4925"/>
              </a:lnSpc>
              <a:spcBef>
                <a:spcPct val="0"/>
              </a:spcBef>
            </a:pPr>
            <a:r>
              <a:rPr lang="ar-EG" sz="3373">
                <a:solidFill>
                  <a:srgbClr val="000000"/>
                </a:solidFill>
                <a:latin typeface="Siwa"/>
                <a:ea typeface="Siwa"/>
                <a:cs typeface="Siwa"/>
                <a:sym typeface="Siwa"/>
                <a:rtl val="true"/>
              </a:rPr>
              <a:t>تحسين جودة الهواء والماء.</a:t>
            </a:r>
          </a:p>
          <a:p>
            <a:pPr algn="r" rtl="true">
              <a:lnSpc>
                <a:spcPts val="4925"/>
              </a:lnSpc>
              <a:spcBef>
                <a:spcPct val="0"/>
              </a:spcBef>
            </a:pPr>
            <a:r>
              <a:rPr lang="ar-EG" sz="3373">
                <a:solidFill>
                  <a:srgbClr val="000000"/>
                </a:solidFill>
                <a:latin typeface="Siwa"/>
                <a:ea typeface="Siwa"/>
                <a:cs typeface="Siwa"/>
                <a:sym typeface="Siwa"/>
                <a:rtl val="true"/>
              </a:rPr>
              <a:t>زيادة فرص العمل في القطاعات المستدامة.</a:t>
            </a:r>
          </a:p>
          <a:p>
            <a:pPr algn="r" rtl="true">
              <a:lnSpc>
                <a:spcPts val="4925"/>
              </a:lnSpc>
              <a:spcBef>
                <a:spcPct val="0"/>
              </a:spcBef>
            </a:pPr>
            <a:r>
              <a:rPr lang="ar-EG" sz="3373">
                <a:solidFill>
                  <a:srgbClr val="000000"/>
                </a:solidFill>
                <a:latin typeface="Siwa"/>
                <a:ea typeface="Siwa"/>
                <a:cs typeface="Siwa"/>
                <a:sym typeface="Siwa"/>
                <a:rtl val="true"/>
              </a:rPr>
              <a:t>تعزيز الابتكار في التكنولوجيا الخضراء.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9753006" y="3294044"/>
            <a:ext cx="7914691" cy="12739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>
              <a:lnSpc>
                <a:spcPts val="10465"/>
              </a:lnSpc>
              <a:spcBef>
                <a:spcPct val="0"/>
              </a:spcBef>
            </a:pPr>
            <a:r>
              <a:rPr lang="ar-EG" b="true" sz="7168">
                <a:solidFill>
                  <a:srgbClr val="000000"/>
                </a:solidFill>
                <a:latin typeface="Siwa Bold"/>
                <a:ea typeface="Siwa Bold"/>
                <a:cs typeface="Siwa Bold"/>
                <a:sym typeface="Siwa Bold"/>
                <a:rtl val="true"/>
              </a:rPr>
              <a:t>فوائد التحول الأخضر: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7171967" y="9271583"/>
            <a:ext cx="4589359" cy="3444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78"/>
              </a:lnSpc>
            </a:pPr>
            <a:r>
              <a:rPr lang="en-US" b="true" sz="1971" spc="183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WWW.REALLYGREATSITE.COM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7171967" y="8852941"/>
            <a:ext cx="2600754" cy="3924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24"/>
              </a:lnSpc>
            </a:pPr>
            <a:r>
              <a:rPr lang="en-US" b="true" sz="2303" spc="200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+123-456-7890</a:t>
            </a:r>
          </a:p>
        </p:txBody>
      </p:sp>
      <p:grpSp>
        <p:nvGrpSpPr>
          <p:cNvPr name="Group 10" id="10"/>
          <p:cNvGrpSpPr/>
          <p:nvPr/>
        </p:nvGrpSpPr>
        <p:grpSpPr>
          <a:xfrm rot="0">
            <a:off x="13304819" y="377612"/>
            <a:ext cx="4406387" cy="1538564"/>
            <a:chOff x="0" y="0"/>
            <a:chExt cx="5875183" cy="2051418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1056919" y="90046"/>
              <a:ext cx="4033298" cy="1734318"/>
            </a:xfrm>
            <a:custGeom>
              <a:avLst/>
              <a:gdLst/>
              <a:ahLst/>
              <a:cxnLst/>
              <a:rect r="r" b="b" t="t" l="l"/>
              <a:pathLst>
                <a:path h="1734318" w="4033298">
                  <a:moveTo>
                    <a:pt x="0" y="0"/>
                  </a:moveTo>
                  <a:lnTo>
                    <a:pt x="4033298" y="0"/>
                  </a:lnTo>
                  <a:lnTo>
                    <a:pt x="4033298" y="1734318"/>
                  </a:lnTo>
                  <a:lnTo>
                    <a:pt x="0" y="17343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5875183" cy="2051418"/>
            </a:xfrm>
            <a:custGeom>
              <a:avLst/>
              <a:gdLst/>
              <a:ahLst/>
              <a:cxnLst/>
              <a:rect r="r" b="b" t="t" l="l"/>
              <a:pathLst>
                <a:path h="2051418" w="5875183">
                  <a:moveTo>
                    <a:pt x="0" y="0"/>
                  </a:moveTo>
                  <a:lnTo>
                    <a:pt x="5875183" y="0"/>
                  </a:lnTo>
                  <a:lnTo>
                    <a:pt x="5875183" y="2051418"/>
                  </a:lnTo>
                  <a:lnTo>
                    <a:pt x="0" y="20514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20999"/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C8D9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472839" y="499723"/>
            <a:ext cx="2487430" cy="475721"/>
          </a:xfrm>
          <a:custGeom>
            <a:avLst/>
            <a:gdLst/>
            <a:ahLst/>
            <a:cxnLst/>
            <a:rect r="r" b="b" t="t" l="l"/>
            <a:pathLst>
              <a:path h="475721" w="2487430">
                <a:moveTo>
                  <a:pt x="0" y="0"/>
                </a:moveTo>
                <a:lnTo>
                  <a:pt x="2487430" y="0"/>
                </a:lnTo>
                <a:lnTo>
                  <a:pt x="2487430" y="475721"/>
                </a:lnTo>
                <a:lnTo>
                  <a:pt x="0" y="47572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679263" y="356999"/>
            <a:ext cx="675537" cy="761169"/>
          </a:xfrm>
          <a:custGeom>
            <a:avLst/>
            <a:gdLst/>
            <a:ahLst/>
            <a:cxnLst/>
            <a:rect r="r" b="b" t="t" l="l"/>
            <a:pathLst>
              <a:path h="761169" w="675537">
                <a:moveTo>
                  <a:pt x="0" y="0"/>
                </a:moveTo>
                <a:lnTo>
                  <a:pt x="675537" y="0"/>
                </a:lnTo>
                <a:lnTo>
                  <a:pt x="675537" y="761169"/>
                </a:lnTo>
                <a:lnTo>
                  <a:pt x="0" y="76116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865866" y="2104288"/>
            <a:ext cx="6528525" cy="6713136"/>
          </a:xfrm>
          <a:custGeom>
            <a:avLst/>
            <a:gdLst/>
            <a:ahLst/>
            <a:cxnLst/>
            <a:rect r="r" b="b" t="t" l="l"/>
            <a:pathLst>
              <a:path h="6713136" w="6528525">
                <a:moveTo>
                  <a:pt x="0" y="0"/>
                </a:moveTo>
                <a:lnTo>
                  <a:pt x="6528525" y="0"/>
                </a:lnTo>
                <a:lnTo>
                  <a:pt x="6528525" y="6713137"/>
                </a:lnTo>
                <a:lnTo>
                  <a:pt x="0" y="671313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8185674" y="4991888"/>
            <a:ext cx="9247120" cy="22656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 marL="674244" indent="-337122" lvl="1">
              <a:lnSpc>
                <a:spcPts val="4559"/>
              </a:lnSpc>
              <a:spcBef>
                <a:spcPct val="0"/>
              </a:spcBef>
              <a:buFont typeface="Arial"/>
              <a:buChar char="•"/>
            </a:pPr>
            <a:r>
              <a:rPr lang="ar-EG" b="true" sz="3122">
                <a:solidFill>
                  <a:srgbClr val="FFF5E6"/>
                </a:solidFill>
                <a:latin typeface="Siwa Bold"/>
                <a:ea typeface="Siwa Bold"/>
                <a:cs typeface="Siwa Bold"/>
                <a:sym typeface="Siwa Bold"/>
                <a:rtl val="true"/>
              </a:rPr>
              <a:t>استخدام الطاقة المتجددة:</a:t>
            </a:r>
          </a:p>
          <a:p>
            <a:pPr algn="r" rtl="true">
              <a:lnSpc>
                <a:spcPts val="4559"/>
              </a:lnSpc>
              <a:spcBef>
                <a:spcPct val="0"/>
              </a:spcBef>
            </a:pPr>
            <a:r>
              <a:rPr lang="ar-EG" sz="3122">
                <a:solidFill>
                  <a:srgbClr val="FFF5E6"/>
                </a:solidFill>
                <a:latin typeface="Siwa"/>
                <a:ea typeface="Siwa"/>
                <a:cs typeface="Siwa"/>
                <a:sym typeface="Siwa"/>
                <a:rtl val="true"/>
              </a:rPr>
              <a:t>الطاقة الشمسية</a:t>
            </a:r>
            <a:r>
              <a:rPr lang="ar-EG" sz="3122">
                <a:solidFill>
                  <a:srgbClr val="FFF5E6"/>
                </a:solidFill>
                <a:latin typeface="Siwa"/>
                <a:ea typeface="Siwa"/>
                <a:cs typeface="Siwa"/>
                <a:sym typeface="Siwa"/>
                <a:rtl val="true"/>
              </a:rPr>
              <a:t>، الرياح، والكتلة الحيوية.</a:t>
            </a:r>
          </a:p>
          <a:p>
            <a:pPr algn="r" rtl="true" marL="674244" indent="-337122" lvl="1">
              <a:lnSpc>
                <a:spcPts val="4559"/>
              </a:lnSpc>
              <a:spcBef>
                <a:spcPct val="0"/>
              </a:spcBef>
              <a:buFont typeface="Arial"/>
              <a:buChar char="•"/>
            </a:pPr>
            <a:r>
              <a:rPr lang="ar-EG" b="true" sz="3122">
                <a:solidFill>
                  <a:srgbClr val="FFF5E6"/>
                </a:solidFill>
                <a:latin typeface="Siwa Bold"/>
                <a:ea typeface="Siwa Bold"/>
                <a:cs typeface="Siwa Bold"/>
                <a:sym typeface="Siwa Bold"/>
                <a:rtl val="true"/>
              </a:rPr>
              <a:t>تحسين كفاءة الطاقة:</a:t>
            </a:r>
          </a:p>
          <a:p>
            <a:pPr algn="r" rtl="true">
              <a:lnSpc>
                <a:spcPts val="4559"/>
              </a:lnSpc>
              <a:spcBef>
                <a:spcPct val="0"/>
              </a:spcBef>
            </a:pPr>
            <a:r>
              <a:rPr lang="ar-EG" sz="3122">
                <a:solidFill>
                  <a:srgbClr val="FFF5E6"/>
                </a:solidFill>
                <a:latin typeface="Siwa"/>
                <a:ea typeface="Siwa"/>
                <a:cs typeface="Siwa"/>
                <a:sym typeface="Siwa"/>
                <a:rtl val="true"/>
              </a:rPr>
              <a:t>استخدام تكنولوجيا موفرة للطاقة في المنازل والصناعات.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8185674" y="3492769"/>
            <a:ext cx="9247120" cy="11744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>
              <a:lnSpc>
                <a:spcPts val="9688"/>
              </a:lnSpc>
              <a:spcBef>
                <a:spcPct val="0"/>
              </a:spcBef>
            </a:pPr>
            <a:r>
              <a:rPr lang="ar-EG" b="true" sz="6636">
                <a:solidFill>
                  <a:srgbClr val="FFF5E6"/>
                </a:solidFill>
                <a:latin typeface="Siwa Bold"/>
                <a:ea typeface="Siwa Bold"/>
                <a:cs typeface="Siwa Bold"/>
                <a:sym typeface="Siwa Bold"/>
                <a:rtl val="true"/>
              </a:rPr>
              <a:t>استراتيجيات التحول الأخضر:</a:t>
            </a:r>
          </a:p>
        </p:txBody>
      </p:sp>
      <p:grpSp>
        <p:nvGrpSpPr>
          <p:cNvPr name="Group 7" id="7"/>
          <p:cNvGrpSpPr/>
          <p:nvPr/>
        </p:nvGrpSpPr>
        <p:grpSpPr>
          <a:xfrm rot="0">
            <a:off x="13304819" y="377612"/>
            <a:ext cx="4406387" cy="1538564"/>
            <a:chOff x="0" y="0"/>
            <a:chExt cx="5875183" cy="2051418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1056919" y="90046"/>
              <a:ext cx="4033298" cy="1734318"/>
            </a:xfrm>
            <a:custGeom>
              <a:avLst/>
              <a:gdLst/>
              <a:ahLst/>
              <a:cxnLst/>
              <a:rect r="r" b="b" t="t" l="l"/>
              <a:pathLst>
                <a:path h="1734318" w="4033298">
                  <a:moveTo>
                    <a:pt x="0" y="0"/>
                  </a:moveTo>
                  <a:lnTo>
                    <a:pt x="4033298" y="0"/>
                  </a:lnTo>
                  <a:lnTo>
                    <a:pt x="4033298" y="1734318"/>
                  </a:lnTo>
                  <a:lnTo>
                    <a:pt x="0" y="17343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0" r="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5875183" cy="2051418"/>
            </a:xfrm>
            <a:custGeom>
              <a:avLst/>
              <a:gdLst/>
              <a:ahLst/>
              <a:cxnLst/>
              <a:rect r="r" b="b" t="t" l="l"/>
              <a:pathLst>
                <a:path h="2051418" w="5875183">
                  <a:moveTo>
                    <a:pt x="0" y="0"/>
                  </a:moveTo>
                  <a:lnTo>
                    <a:pt x="5875183" y="0"/>
                  </a:lnTo>
                  <a:lnTo>
                    <a:pt x="5875183" y="2051418"/>
                  </a:lnTo>
                  <a:lnTo>
                    <a:pt x="0" y="20514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20999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0" t="0" r="0" b="0"/>
              </a:stretch>
            </a:blipFill>
          </p:spPr>
        </p:sp>
      </p:grp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72839" y="499723"/>
            <a:ext cx="2487430" cy="475721"/>
          </a:xfrm>
          <a:custGeom>
            <a:avLst/>
            <a:gdLst/>
            <a:ahLst/>
            <a:cxnLst/>
            <a:rect r="r" b="b" t="t" l="l"/>
            <a:pathLst>
              <a:path h="475721" w="2487430">
                <a:moveTo>
                  <a:pt x="0" y="0"/>
                </a:moveTo>
                <a:lnTo>
                  <a:pt x="2487430" y="0"/>
                </a:lnTo>
                <a:lnTo>
                  <a:pt x="2487430" y="475721"/>
                </a:lnTo>
                <a:lnTo>
                  <a:pt x="0" y="47572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679263" y="356999"/>
            <a:ext cx="675537" cy="761169"/>
          </a:xfrm>
          <a:custGeom>
            <a:avLst/>
            <a:gdLst/>
            <a:ahLst/>
            <a:cxnLst/>
            <a:rect r="r" b="b" t="t" l="l"/>
            <a:pathLst>
              <a:path h="761169" w="675537">
                <a:moveTo>
                  <a:pt x="0" y="0"/>
                </a:moveTo>
                <a:lnTo>
                  <a:pt x="675537" y="0"/>
                </a:lnTo>
                <a:lnTo>
                  <a:pt x="675537" y="761169"/>
                </a:lnTo>
                <a:lnTo>
                  <a:pt x="0" y="76116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472839" y="2053571"/>
            <a:ext cx="8453183" cy="5991193"/>
          </a:xfrm>
          <a:custGeom>
            <a:avLst/>
            <a:gdLst/>
            <a:ahLst/>
            <a:cxnLst/>
            <a:rect r="r" b="b" t="t" l="l"/>
            <a:pathLst>
              <a:path h="5991193" w="8453183">
                <a:moveTo>
                  <a:pt x="0" y="0"/>
                </a:moveTo>
                <a:lnTo>
                  <a:pt x="8453182" y="0"/>
                </a:lnTo>
                <a:lnTo>
                  <a:pt x="8453182" y="5991193"/>
                </a:lnTo>
                <a:lnTo>
                  <a:pt x="0" y="599119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679263" y="7949514"/>
            <a:ext cx="16960244" cy="13087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 marL="784379" indent="-392190" lvl="1">
              <a:lnSpc>
                <a:spcPts val="5304"/>
              </a:lnSpc>
              <a:buFont typeface="Arial"/>
              <a:buChar char="•"/>
            </a:pPr>
            <a:r>
              <a:rPr lang="ar-EG" b="true" sz="3633">
                <a:solidFill>
                  <a:srgbClr val="000000"/>
                </a:solidFill>
                <a:latin typeface="Siwa Bold"/>
                <a:ea typeface="Siwa Bold"/>
                <a:cs typeface="Siwa Bold"/>
                <a:sym typeface="Siwa Bold"/>
                <a:rtl val="true"/>
              </a:rPr>
              <a:t>تعريف الاستدامة البيئية:</a:t>
            </a:r>
          </a:p>
          <a:p>
            <a:pPr algn="r" rtl="true">
              <a:lnSpc>
                <a:spcPts val="5304"/>
              </a:lnSpc>
              <a:spcBef>
                <a:spcPct val="0"/>
              </a:spcBef>
            </a:pPr>
            <a:r>
              <a:rPr lang="ar-EG" sz="3633">
                <a:solidFill>
                  <a:srgbClr val="000000"/>
                </a:solidFill>
                <a:latin typeface="Siwa"/>
                <a:ea typeface="Siwa"/>
                <a:cs typeface="Siwa"/>
                <a:sym typeface="Siwa"/>
                <a:rtl val="true"/>
              </a:rPr>
              <a:t>القدرة على تلبية احتياجات الحاضر دون المساس بقدرة الأجيال القادمة على تلبية احتياجاتهم.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0348261" y="6447837"/>
            <a:ext cx="7155240" cy="13573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>
              <a:lnSpc>
                <a:spcPts val="11271"/>
              </a:lnSpc>
              <a:spcBef>
                <a:spcPct val="0"/>
              </a:spcBef>
            </a:pPr>
            <a:r>
              <a:rPr lang="ar-EG" b="true" sz="7720">
                <a:solidFill>
                  <a:srgbClr val="000000"/>
                </a:solidFill>
                <a:latin typeface="Siwa Bold"/>
                <a:ea typeface="Siwa Bold"/>
                <a:cs typeface="Siwa Bold"/>
                <a:sym typeface="Siwa Bold"/>
                <a:rtl val="true"/>
              </a:rPr>
              <a:t>الاستدامة البيئية:</a:t>
            </a:r>
          </a:p>
        </p:txBody>
      </p:sp>
      <p:grpSp>
        <p:nvGrpSpPr>
          <p:cNvPr name="Group 8" id="8"/>
          <p:cNvGrpSpPr/>
          <p:nvPr/>
        </p:nvGrpSpPr>
        <p:grpSpPr>
          <a:xfrm rot="0">
            <a:off x="13304819" y="377612"/>
            <a:ext cx="4406387" cy="1538564"/>
            <a:chOff x="0" y="0"/>
            <a:chExt cx="5875183" cy="2051418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1056919" y="90046"/>
              <a:ext cx="4033298" cy="1734318"/>
            </a:xfrm>
            <a:custGeom>
              <a:avLst/>
              <a:gdLst/>
              <a:ahLst/>
              <a:cxnLst/>
              <a:rect r="r" b="b" t="t" l="l"/>
              <a:pathLst>
                <a:path h="1734318" w="4033298">
                  <a:moveTo>
                    <a:pt x="0" y="0"/>
                  </a:moveTo>
                  <a:lnTo>
                    <a:pt x="4033298" y="0"/>
                  </a:lnTo>
                  <a:lnTo>
                    <a:pt x="4033298" y="1734318"/>
                  </a:lnTo>
                  <a:lnTo>
                    <a:pt x="0" y="17343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0" t="0" r="0" b="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5875183" cy="2051418"/>
            </a:xfrm>
            <a:custGeom>
              <a:avLst/>
              <a:gdLst/>
              <a:ahLst/>
              <a:cxnLst/>
              <a:rect r="r" b="b" t="t" l="l"/>
              <a:pathLst>
                <a:path h="2051418" w="5875183">
                  <a:moveTo>
                    <a:pt x="0" y="0"/>
                  </a:moveTo>
                  <a:lnTo>
                    <a:pt x="5875183" y="0"/>
                  </a:lnTo>
                  <a:lnTo>
                    <a:pt x="5875183" y="2051418"/>
                  </a:lnTo>
                  <a:lnTo>
                    <a:pt x="0" y="20514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alphaModFix amt="20999"/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 l="0" t="0" r="0" b="0"/>
              </a:stretch>
            </a:blipFill>
          </p:spPr>
        </p:sp>
      </p:grp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7F4E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822276" y="545941"/>
            <a:ext cx="2487430" cy="475721"/>
          </a:xfrm>
          <a:custGeom>
            <a:avLst/>
            <a:gdLst/>
            <a:ahLst/>
            <a:cxnLst/>
            <a:rect r="r" b="b" t="t" l="l"/>
            <a:pathLst>
              <a:path h="475721" w="2487430">
                <a:moveTo>
                  <a:pt x="0" y="0"/>
                </a:moveTo>
                <a:lnTo>
                  <a:pt x="2487430" y="0"/>
                </a:lnTo>
                <a:lnTo>
                  <a:pt x="2487430" y="475721"/>
                </a:lnTo>
                <a:lnTo>
                  <a:pt x="0" y="47572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028700" y="403217"/>
            <a:ext cx="675537" cy="761169"/>
          </a:xfrm>
          <a:custGeom>
            <a:avLst/>
            <a:gdLst/>
            <a:ahLst/>
            <a:cxnLst/>
            <a:rect r="r" b="b" t="t" l="l"/>
            <a:pathLst>
              <a:path h="761169" w="675537">
                <a:moveTo>
                  <a:pt x="0" y="0"/>
                </a:moveTo>
                <a:lnTo>
                  <a:pt x="675537" y="0"/>
                </a:lnTo>
                <a:lnTo>
                  <a:pt x="675537" y="761169"/>
                </a:lnTo>
                <a:lnTo>
                  <a:pt x="0" y="76116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5400000">
            <a:off x="-683849" y="4817735"/>
            <a:ext cx="2019228" cy="651531"/>
            <a:chOff x="0" y="0"/>
            <a:chExt cx="839678" cy="270933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839678" cy="270933"/>
            </a:xfrm>
            <a:custGeom>
              <a:avLst/>
              <a:gdLst/>
              <a:ahLst/>
              <a:cxnLst/>
              <a:rect r="r" b="b" t="t" l="l"/>
              <a:pathLst>
                <a:path h="270933" w="839678">
                  <a:moveTo>
                    <a:pt x="203200" y="0"/>
                  </a:moveTo>
                  <a:lnTo>
                    <a:pt x="636478" y="0"/>
                  </a:lnTo>
                  <a:lnTo>
                    <a:pt x="839678" y="270933"/>
                  </a:lnTo>
                  <a:lnTo>
                    <a:pt x="0" y="270933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96D5B1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127000" y="-28575"/>
              <a:ext cx="585678" cy="299508"/>
            </a:xfrm>
            <a:prstGeom prst="rect">
              <a:avLst/>
            </a:prstGeom>
          </p:spPr>
          <p:txBody>
            <a:bodyPr anchor="ctr" rtlCol="false" tIns="43435" lIns="43435" bIns="43435" rIns="43435"/>
            <a:lstStyle/>
            <a:p>
              <a:pPr algn="ctr">
                <a:lnSpc>
                  <a:spcPts val="2242"/>
                </a:lnSpc>
              </a:pPr>
            </a:p>
          </p:txBody>
        </p:sp>
      </p:grpSp>
      <p:grpSp>
        <p:nvGrpSpPr>
          <p:cNvPr name="Group 7" id="7"/>
          <p:cNvGrpSpPr/>
          <p:nvPr/>
        </p:nvGrpSpPr>
        <p:grpSpPr>
          <a:xfrm rot="5400000">
            <a:off x="-683849" y="6884678"/>
            <a:ext cx="2019228" cy="651531"/>
            <a:chOff x="0" y="0"/>
            <a:chExt cx="839678" cy="270933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839678" cy="270933"/>
            </a:xfrm>
            <a:custGeom>
              <a:avLst/>
              <a:gdLst/>
              <a:ahLst/>
              <a:cxnLst/>
              <a:rect r="r" b="b" t="t" l="l"/>
              <a:pathLst>
                <a:path h="270933" w="839678">
                  <a:moveTo>
                    <a:pt x="203200" y="0"/>
                  </a:moveTo>
                  <a:lnTo>
                    <a:pt x="636478" y="0"/>
                  </a:lnTo>
                  <a:lnTo>
                    <a:pt x="839678" y="270933"/>
                  </a:lnTo>
                  <a:lnTo>
                    <a:pt x="0" y="270933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EA6808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127000" y="-28575"/>
              <a:ext cx="585678" cy="299508"/>
            </a:xfrm>
            <a:prstGeom prst="rect">
              <a:avLst/>
            </a:prstGeom>
          </p:spPr>
          <p:txBody>
            <a:bodyPr anchor="ctr" rtlCol="false" tIns="43435" lIns="43435" bIns="43435" rIns="43435"/>
            <a:lstStyle/>
            <a:p>
              <a:pPr algn="ctr">
                <a:lnSpc>
                  <a:spcPts val="2242"/>
                </a:lnSpc>
              </a:pPr>
            </a:p>
          </p:txBody>
        </p:sp>
      </p:grpSp>
      <p:grpSp>
        <p:nvGrpSpPr>
          <p:cNvPr name="Group 10" id="10"/>
          <p:cNvGrpSpPr/>
          <p:nvPr/>
        </p:nvGrpSpPr>
        <p:grpSpPr>
          <a:xfrm rot="5400000">
            <a:off x="-683849" y="8951621"/>
            <a:ext cx="2019228" cy="651531"/>
            <a:chOff x="0" y="0"/>
            <a:chExt cx="839678" cy="270933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839678" cy="270933"/>
            </a:xfrm>
            <a:custGeom>
              <a:avLst/>
              <a:gdLst/>
              <a:ahLst/>
              <a:cxnLst/>
              <a:rect r="r" b="b" t="t" l="l"/>
              <a:pathLst>
                <a:path h="270933" w="839678">
                  <a:moveTo>
                    <a:pt x="203200" y="0"/>
                  </a:moveTo>
                  <a:lnTo>
                    <a:pt x="636478" y="0"/>
                  </a:lnTo>
                  <a:lnTo>
                    <a:pt x="839678" y="270933"/>
                  </a:lnTo>
                  <a:lnTo>
                    <a:pt x="0" y="270933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C9E265"/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127000" y="-28575"/>
              <a:ext cx="585678" cy="299508"/>
            </a:xfrm>
            <a:prstGeom prst="rect">
              <a:avLst/>
            </a:prstGeom>
          </p:spPr>
          <p:txBody>
            <a:bodyPr anchor="ctr" rtlCol="false" tIns="43435" lIns="43435" bIns="43435" rIns="43435"/>
            <a:lstStyle/>
            <a:p>
              <a:pPr algn="ctr">
                <a:lnSpc>
                  <a:spcPts val="2242"/>
                </a:lnSpc>
              </a:pPr>
            </a:p>
          </p:txBody>
        </p:sp>
      </p:grpSp>
      <p:grpSp>
        <p:nvGrpSpPr>
          <p:cNvPr name="Group 13" id="13"/>
          <p:cNvGrpSpPr/>
          <p:nvPr/>
        </p:nvGrpSpPr>
        <p:grpSpPr>
          <a:xfrm rot="5400000">
            <a:off x="-683849" y="683849"/>
            <a:ext cx="2019228" cy="651531"/>
            <a:chOff x="0" y="0"/>
            <a:chExt cx="839678" cy="270933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839678" cy="270933"/>
            </a:xfrm>
            <a:custGeom>
              <a:avLst/>
              <a:gdLst/>
              <a:ahLst/>
              <a:cxnLst/>
              <a:rect r="r" b="b" t="t" l="l"/>
              <a:pathLst>
                <a:path h="270933" w="839678">
                  <a:moveTo>
                    <a:pt x="203200" y="0"/>
                  </a:moveTo>
                  <a:lnTo>
                    <a:pt x="636478" y="0"/>
                  </a:lnTo>
                  <a:lnTo>
                    <a:pt x="839678" y="270933"/>
                  </a:lnTo>
                  <a:lnTo>
                    <a:pt x="0" y="270933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EDA67D"/>
            </a:solidFill>
          </p:spPr>
        </p:sp>
        <p:sp>
          <p:nvSpPr>
            <p:cNvPr name="TextBox 15" id="15"/>
            <p:cNvSpPr txBox="true"/>
            <p:nvPr/>
          </p:nvSpPr>
          <p:spPr>
            <a:xfrm>
              <a:off x="127000" y="-28575"/>
              <a:ext cx="585678" cy="299508"/>
            </a:xfrm>
            <a:prstGeom prst="rect">
              <a:avLst/>
            </a:prstGeom>
          </p:spPr>
          <p:txBody>
            <a:bodyPr anchor="ctr" rtlCol="false" tIns="43435" lIns="43435" bIns="43435" rIns="43435"/>
            <a:lstStyle/>
            <a:p>
              <a:pPr algn="ctr">
                <a:lnSpc>
                  <a:spcPts val="2242"/>
                </a:lnSpc>
              </a:pPr>
            </a:p>
          </p:txBody>
        </p:sp>
      </p:grpSp>
      <p:grpSp>
        <p:nvGrpSpPr>
          <p:cNvPr name="Group 16" id="16"/>
          <p:cNvGrpSpPr/>
          <p:nvPr/>
        </p:nvGrpSpPr>
        <p:grpSpPr>
          <a:xfrm rot="5400000">
            <a:off x="-683849" y="2750792"/>
            <a:ext cx="2019228" cy="651531"/>
            <a:chOff x="0" y="0"/>
            <a:chExt cx="839678" cy="270933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839678" cy="270933"/>
            </a:xfrm>
            <a:custGeom>
              <a:avLst/>
              <a:gdLst/>
              <a:ahLst/>
              <a:cxnLst/>
              <a:rect r="r" b="b" t="t" l="l"/>
              <a:pathLst>
                <a:path h="270933" w="839678">
                  <a:moveTo>
                    <a:pt x="203200" y="0"/>
                  </a:moveTo>
                  <a:lnTo>
                    <a:pt x="636478" y="0"/>
                  </a:lnTo>
                  <a:lnTo>
                    <a:pt x="839678" y="270933"/>
                  </a:lnTo>
                  <a:lnTo>
                    <a:pt x="0" y="270933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CBD27"/>
            </a:solidFill>
          </p:spPr>
        </p:sp>
        <p:sp>
          <p:nvSpPr>
            <p:cNvPr name="TextBox 18" id="18"/>
            <p:cNvSpPr txBox="true"/>
            <p:nvPr/>
          </p:nvSpPr>
          <p:spPr>
            <a:xfrm>
              <a:off x="127000" y="-28575"/>
              <a:ext cx="585678" cy="299508"/>
            </a:xfrm>
            <a:prstGeom prst="rect">
              <a:avLst/>
            </a:prstGeom>
          </p:spPr>
          <p:txBody>
            <a:bodyPr anchor="ctr" rtlCol="false" tIns="43435" lIns="43435" bIns="43435" rIns="43435"/>
            <a:lstStyle/>
            <a:p>
              <a:pPr algn="ctr">
                <a:lnSpc>
                  <a:spcPts val="2242"/>
                </a:lnSpc>
              </a:pPr>
            </a:p>
          </p:txBody>
        </p:sp>
      </p:grpSp>
      <p:sp>
        <p:nvSpPr>
          <p:cNvPr name="Freeform 19" id="19"/>
          <p:cNvSpPr/>
          <p:nvPr/>
        </p:nvSpPr>
        <p:spPr>
          <a:xfrm flipH="false" flipV="false" rot="0">
            <a:off x="6928900" y="1057275"/>
            <a:ext cx="4430201" cy="3699218"/>
          </a:xfrm>
          <a:custGeom>
            <a:avLst/>
            <a:gdLst/>
            <a:ahLst/>
            <a:cxnLst/>
            <a:rect r="r" b="b" t="t" l="l"/>
            <a:pathLst>
              <a:path h="3699218" w="4430201">
                <a:moveTo>
                  <a:pt x="0" y="0"/>
                </a:moveTo>
                <a:lnTo>
                  <a:pt x="4430200" y="0"/>
                </a:lnTo>
                <a:lnTo>
                  <a:pt x="4430200" y="3699218"/>
                </a:lnTo>
                <a:lnTo>
                  <a:pt x="0" y="369921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20" id="20"/>
          <p:cNvSpPr txBox="true"/>
          <p:nvPr/>
        </p:nvSpPr>
        <p:spPr>
          <a:xfrm rot="0">
            <a:off x="5268310" y="6840687"/>
            <a:ext cx="12340427" cy="26422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 marL="784379" indent="-392190" lvl="1">
              <a:lnSpc>
                <a:spcPts val="5304"/>
              </a:lnSpc>
              <a:buFont typeface="Arial"/>
              <a:buChar char="•"/>
            </a:pPr>
            <a:r>
              <a:rPr lang="ar-EG" b="true" sz="3633">
                <a:solidFill>
                  <a:srgbClr val="000000"/>
                </a:solidFill>
                <a:latin typeface="Siwa Bold"/>
                <a:ea typeface="Siwa Bold"/>
                <a:cs typeface="Siwa Bold"/>
                <a:sym typeface="Siwa Bold"/>
                <a:rtl val="true"/>
              </a:rPr>
              <a:t>مشروع "نيوم":</a:t>
            </a:r>
          </a:p>
          <a:p>
            <a:pPr algn="r" rtl="true">
              <a:lnSpc>
                <a:spcPts val="5304"/>
              </a:lnSpc>
            </a:pPr>
            <a:r>
              <a:rPr lang="ar-EG" sz="3633">
                <a:solidFill>
                  <a:srgbClr val="000000"/>
                </a:solidFill>
                <a:latin typeface="Siwa"/>
                <a:ea typeface="Siwa"/>
                <a:cs typeface="Siwa"/>
                <a:sym typeface="Siwa"/>
                <a:rtl val="true"/>
              </a:rPr>
              <a:t>مدينة مستقبلية تعتمد على الطاقة النظيفة والتكنولوجيا الحديثة.</a:t>
            </a:r>
          </a:p>
          <a:p>
            <a:pPr algn="r" rtl="true" marL="784379" indent="-392190" lvl="1">
              <a:lnSpc>
                <a:spcPts val="5304"/>
              </a:lnSpc>
              <a:buFont typeface="Arial"/>
              <a:buChar char="•"/>
            </a:pPr>
            <a:r>
              <a:rPr lang="ar-EG" b="true" sz="3633">
                <a:solidFill>
                  <a:srgbClr val="000000"/>
                </a:solidFill>
                <a:latin typeface="Siwa Bold"/>
                <a:ea typeface="Siwa Bold"/>
                <a:cs typeface="Siwa Bold"/>
                <a:sym typeface="Siwa Bold"/>
                <a:rtl val="true"/>
              </a:rPr>
              <a:t>مشروع "الأحزمة الخضراء":</a:t>
            </a:r>
          </a:p>
          <a:p>
            <a:pPr algn="r" rtl="true">
              <a:lnSpc>
                <a:spcPts val="5304"/>
              </a:lnSpc>
            </a:pPr>
            <a:r>
              <a:rPr lang="ar-EG" sz="3633">
                <a:solidFill>
                  <a:srgbClr val="000000"/>
                </a:solidFill>
                <a:latin typeface="Siwa"/>
                <a:ea typeface="Siwa"/>
                <a:cs typeface="Siwa"/>
                <a:sym typeface="Siwa"/>
                <a:rtl val="true"/>
              </a:rPr>
              <a:t>زراعة الأشجار والنباتات في المناطق الحضرية.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4557800" y="5143500"/>
            <a:ext cx="13050937" cy="13573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>
              <a:lnSpc>
                <a:spcPts val="11271"/>
              </a:lnSpc>
              <a:spcBef>
                <a:spcPct val="0"/>
              </a:spcBef>
            </a:pPr>
            <a:r>
              <a:rPr lang="ar-EG" b="true" sz="7720">
                <a:solidFill>
                  <a:srgbClr val="000000"/>
                </a:solidFill>
                <a:latin typeface="Siwa Bold"/>
                <a:ea typeface="Siwa Bold"/>
                <a:cs typeface="Siwa Bold"/>
                <a:sym typeface="Siwa Bold"/>
                <a:rtl val="true"/>
              </a:rPr>
              <a:t>مشاريع ناجحة في التحول الأخضر:</a:t>
            </a:r>
          </a:p>
        </p:txBody>
      </p:sp>
      <p:grpSp>
        <p:nvGrpSpPr>
          <p:cNvPr name="Group 22" id="22"/>
          <p:cNvGrpSpPr/>
          <p:nvPr/>
        </p:nvGrpSpPr>
        <p:grpSpPr>
          <a:xfrm rot="0">
            <a:off x="13304819" y="377612"/>
            <a:ext cx="4406387" cy="1538564"/>
            <a:chOff x="0" y="0"/>
            <a:chExt cx="5875183" cy="2051418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1056919" y="90046"/>
              <a:ext cx="4033298" cy="1734318"/>
            </a:xfrm>
            <a:custGeom>
              <a:avLst/>
              <a:gdLst/>
              <a:ahLst/>
              <a:cxnLst/>
              <a:rect r="r" b="b" t="t" l="l"/>
              <a:pathLst>
                <a:path h="1734318" w="4033298">
                  <a:moveTo>
                    <a:pt x="0" y="0"/>
                  </a:moveTo>
                  <a:lnTo>
                    <a:pt x="4033298" y="0"/>
                  </a:lnTo>
                  <a:lnTo>
                    <a:pt x="4033298" y="1734318"/>
                  </a:lnTo>
                  <a:lnTo>
                    <a:pt x="0" y="17343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0" r="0" b="0"/>
              </a:stretch>
            </a:blipFill>
          </p:spPr>
        </p:sp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5875183" cy="2051418"/>
            </a:xfrm>
            <a:custGeom>
              <a:avLst/>
              <a:gdLst/>
              <a:ahLst/>
              <a:cxnLst/>
              <a:rect r="r" b="b" t="t" l="l"/>
              <a:pathLst>
                <a:path h="2051418" w="5875183">
                  <a:moveTo>
                    <a:pt x="0" y="0"/>
                  </a:moveTo>
                  <a:lnTo>
                    <a:pt x="5875183" y="0"/>
                  </a:lnTo>
                  <a:lnTo>
                    <a:pt x="5875183" y="2051418"/>
                  </a:lnTo>
                  <a:lnTo>
                    <a:pt x="0" y="20514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20999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0" t="0" r="0" b="0"/>
              </a:stretch>
            </a:blipFill>
          </p:spPr>
        </p:sp>
      </p:grp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BBF4D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472839" y="499723"/>
            <a:ext cx="2487430" cy="475721"/>
          </a:xfrm>
          <a:custGeom>
            <a:avLst/>
            <a:gdLst/>
            <a:ahLst/>
            <a:cxnLst/>
            <a:rect r="r" b="b" t="t" l="l"/>
            <a:pathLst>
              <a:path h="475721" w="2487430">
                <a:moveTo>
                  <a:pt x="0" y="0"/>
                </a:moveTo>
                <a:lnTo>
                  <a:pt x="2487430" y="0"/>
                </a:lnTo>
                <a:lnTo>
                  <a:pt x="2487430" y="475721"/>
                </a:lnTo>
                <a:lnTo>
                  <a:pt x="0" y="47572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679263" y="356999"/>
            <a:ext cx="675537" cy="761169"/>
          </a:xfrm>
          <a:custGeom>
            <a:avLst/>
            <a:gdLst/>
            <a:ahLst/>
            <a:cxnLst/>
            <a:rect r="r" b="b" t="t" l="l"/>
            <a:pathLst>
              <a:path h="761169" w="675537">
                <a:moveTo>
                  <a:pt x="0" y="0"/>
                </a:moveTo>
                <a:lnTo>
                  <a:pt x="675537" y="0"/>
                </a:lnTo>
                <a:lnTo>
                  <a:pt x="675537" y="761169"/>
                </a:lnTo>
                <a:lnTo>
                  <a:pt x="0" y="76116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1376180" y="8124805"/>
            <a:ext cx="6192203" cy="6420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 marL="784379" indent="-392190" lvl="1">
              <a:lnSpc>
                <a:spcPts val="5304"/>
              </a:lnSpc>
              <a:buFont typeface="Arial"/>
              <a:buChar char="•"/>
            </a:pPr>
            <a:r>
              <a:rPr lang="ar-EG" sz="3633">
                <a:solidFill>
                  <a:srgbClr val="000000"/>
                </a:solidFill>
                <a:latin typeface="Siwa"/>
                <a:ea typeface="Siwa"/>
                <a:cs typeface="Siwa"/>
                <a:sym typeface="Siwa"/>
                <a:rtl val="true"/>
              </a:rPr>
              <a:t>أهمية الوعي والتعليم البيئي.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719617" y="8124805"/>
            <a:ext cx="8733466" cy="13087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 marL="784379" indent="-392190" lvl="1">
              <a:lnSpc>
                <a:spcPts val="5304"/>
              </a:lnSpc>
              <a:buFont typeface="Arial"/>
              <a:buChar char="•"/>
            </a:pPr>
            <a:r>
              <a:rPr lang="ar-EG" sz="3633">
                <a:solidFill>
                  <a:srgbClr val="000000"/>
                </a:solidFill>
                <a:latin typeface="Siwa"/>
                <a:ea typeface="Siwa"/>
                <a:cs typeface="Siwa"/>
                <a:sym typeface="Siwa"/>
                <a:rtl val="true"/>
              </a:rPr>
              <a:t>تشجيع السلوكيات المستدامة في الحياة اليومية (مثل إعادة التدوير وتقليل النفايات).</a:t>
            </a:r>
          </a:p>
        </p:txBody>
      </p:sp>
      <p:grpSp>
        <p:nvGrpSpPr>
          <p:cNvPr name="Group 6" id="6"/>
          <p:cNvGrpSpPr/>
          <p:nvPr/>
        </p:nvGrpSpPr>
        <p:grpSpPr>
          <a:xfrm rot="0">
            <a:off x="6661538" y="975444"/>
            <a:ext cx="4964924" cy="4964924"/>
            <a:chOff x="0" y="0"/>
            <a:chExt cx="812800" cy="8128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184"/>
                </a:lnSpc>
              </a:pPr>
            </a:p>
          </p:txBody>
        </p:sp>
      </p:grpSp>
      <p:sp>
        <p:nvSpPr>
          <p:cNvPr name="Freeform 9" id="9"/>
          <p:cNvSpPr/>
          <p:nvPr/>
        </p:nvSpPr>
        <p:spPr>
          <a:xfrm flipH="false" flipV="false" rot="0">
            <a:off x="6838847" y="1334871"/>
            <a:ext cx="4610306" cy="4621860"/>
          </a:xfrm>
          <a:custGeom>
            <a:avLst/>
            <a:gdLst/>
            <a:ahLst/>
            <a:cxnLst/>
            <a:rect r="r" b="b" t="t" l="l"/>
            <a:pathLst>
              <a:path h="4621860" w="4610306">
                <a:moveTo>
                  <a:pt x="0" y="0"/>
                </a:moveTo>
                <a:lnTo>
                  <a:pt x="4610306" y="0"/>
                </a:lnTo>
                <a:lnTo>
                  <a:pt x="4610306" y="4621861"/>
                </a:lnTo>
                <a:lnTo>
                  <a:pt x="0" y="462186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2806965" y="6080455"/>
            <a:ext cx="12674071" cy="13399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rtl="true">
              <a:lnSpc>
                <a:spcPts val="10945"/>
              </a:lnSpc>
              <a:spcBef>
                <a:spcPct val="0"/>
              </a:spcBef>
            </a:pPr>
            <a:r>
              <a:rPr lang="ar-EG" b="true" sz="7497">
                <a:solidFill>
                  <a:srgbClr val="000000"/>
                </a:solidFill>
                <a:latin typeface="Siwa Bold"/>
                <a:ea typeface="Siwa Bold"/>
                <a:cs typeface="Siwa Bold"/>
                <a:sym typeface="Siwa Bold"/>
                <a:rtl val="true"/>
              </a:rPr>
              <a:t>دور المجتمع في التحول الأخضر:</a:t>
            </a:r>
          </a:p>
        </p:txBody>
      </p:sp>
      <p:grpSp>
        <p:nvGrpSpPr>
          <p:cNvPr name="Group 11" id="11"/>
          <p:cNvGrpSpPr/>
          <p:nvPr/>
        </p:nvGrpSpPr>
        <p:grpSpPr>
          <a:xfrm rot="0">
            <a:off x="13304819" y="377612"/>
            <a:ext cx="4406387" cy="1538564"/>
            <a:chOff x="0" y="0"/>
            <a:chExt cx="5875183" cy="2051418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1056919" y="90046"/>
              <a:ext cx="4033298" cy="1734318"/>
            </a:xfrm>
            <a:custGeom>
              <a:avLst/>
              <a:gdLst/>
              <a:ahLst/>
              <a:cxnLst/>
              <a:rect r="r" b="b" t="t" l="l"/>
              <a:pathLst>
                <a:path h="1734318" w="4033298">
                  <a:moveTo>
                    <a:pt x="0" y="0"/>
                  </a:moveTo>
                  <a:lnTo>
                    <a:pt x="4033298" y="0"/>
                  </a:lnTo>
                  <a:lnTo>
                    <a:pt x="4033298" y="1734318"/>
                  </a:lnTo>
                  <a:lnTo>
                    <a:pt x="0" y="17343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0" r="0" b="0"/>
              </a:stretch>
            </a:blipFill>
          </p:spPr>
        </p:sp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5875183" cy="2051418"/>
            </a:xfrm>
            <a:custGeom>
              <a:avLst/>
              <a:gdLst/>
              <a:ahLst/>
              <a:cxnLst/>
              <a:rect r="r" b="b" t="t" l="l"/>
              <a:pathLst>
                <a:path h="2051418" w="5875183">
                  <a:moveTo>
                    <a:pt x="0" y="0"/>
                  </a:moveTo>
                  <a:lnTo>
                    <a:pt x="5875183" y="0"/>
                  </a:lnTo>
                  <a:lnTo>
                    <a:pt x="5875183" y="2051418"/>
                  </a:lnTo>
                  <a:lnTo>
                    <a:pt x="0" y="20514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20999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0" t="0" r="0" b="0"/>
              </a:stretch>
            </a:blipFill>
          </p:spPr>
        </p:sp>
      </p:grp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472839" y="499723"/>
            <a:ext cx="2487430" cy="475721"/>
          </a:xfrm>
          <a:custGeom>
            <a:avLst/>
            <a:gdLst/>
            <a:ahLst/>
            <a:cxnLst/>
            <a:rect r="r" b="b" t="t" l="l"/>
            <a:pathLst>
              <a:path h="475721" w="2487430">
                <a:moveTo>
                  <a:pt x="0" y="0"/>
                </a:moveTo>
                <a:lnTo>
                  <a:pt x="2487430" y="0"/>
                </a:lnTo>
                <a:lnTo>
                  <a:pt x="2487430" y="475721"/>
                </a:lnTo>
                <a:lnTo>
                  <a:pt x="0" y="47572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679263" y="356999"/>
            <a:ext cx="675537" cy="761169"/>
          </a:xfrm>
          <a:custGeom>
            <a:avLst/>
            <a:gdLst/>
            <a:ahLst/>
            <a:cxnLst/>
            <a:rect r="r" b="b" t="t" l="l"/>
            <a:pathLst>
              <a:path h="761169" w="675537">
                <a:moveTo>
                  <a:pt x="0" y="0"/>
                </a:moveTo>
                <a:lnTo>
                  <a:pt x="675537" y="0"/>
                </a:lnTo>
                <a:lnTo>
                  <a:pt x="675537" y="761169"/>
                </a:lnTo>
                <a:lnTo>
                  <a:pt x="0" y="76116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1828931" y="1553152"/>
            <a:ext cx="6852376" cy="8933951"/>
            <a:chOff x="0" y="0"/>
            <a:chExt cx="660400" cy="861012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660400" cy="861012"/>
            </a:xfrm>
            <a:custGeom>
              <a:avLst/>
              <a:gdLst/>
              <a:ahLst/>
              <a:cxnLst/>
              <a:rect r="r" b="b" t="t" l="l"/>
              <a:pathLst>
                <a:path h="861012" w="660400">
                  <a:moveTo>
                    <a:pt x="220252" y="19070"/>
                  </a:moveTo>
                  <a:cubicBezTo>
                    <a:pt x="254000" y="7556"/>
                    <a:pt x="292600" y="0"/>
                    <a:pt x="330378" y="0"/>
                  </a:cubicBezTo>
                  <a:cubicBezTo>
                    <a:pt x="368157" y="0"/>
                    <a:pt x="404509" y="6476"/>
                    <a:pt x="438009" y="17990"/>
                  </a:cubicBezTo>
                  <a:cubicBezTo>
                    <a:pt x="438723" y="18350"/>
                    <a:pt x="439435" y="18350"/>
                    <a:pt x="440148" y="18710"/>
                  </a:cubicBezTo>
                  <a:cubicBezTo>
                    <a:pt x="565955" y="64765"/>
                    <a:pt x="658618" y="186379"/>
                    <a:pt x="660400" y="329573"/>
                  </a:cubicBezTo>
                  <a:lnTo>
                    <a:pt x="660400" y="861012"/>
                  </a:lnTo>
                  <a:lnTo>
                    <a:pt x="0" y="861012"/>
                  </a:lnTo>
                  <a:lnTo>
                    <a:pt x="0" y="329967"/>
                  </a:lnTo>
                  <a:cubicBezTo>
                    <a:pt x="1782" y="185660"/>
                    <a:pt x="93019" y="64045"/>
                    <a:pt x="220252" y="19070"/>
                  </a:cubicBezTo>
                  <a:close/>
                </a:path>
              </a:pathLst>
            </a:custGeom>
            <a:blipFill>
              <a:blip r:embed="rId6"/>
              <a:stretch>
                <a:fillRect l="-44743" t="0" r="-50822" b="0"/>
              </a:stretch>
            </a:blipFill>
            <a:ln cap="sq">
              <a:noFill/>
              <a:prstDash val="solid"/>
              <a:miter/>
            </a:ln>
          </p:spPr>
        </p:sp>
      </p:grpSp>
      <p:sp>
        <p:nvSpPr>
          <p:cNvPr name="TextBox 6" id="6"/>
          <p:cNvSpPr txBox="true"/>
          <p:nvPr/>
        </p:nvSpPr>
        <p:spPr>
          <a:xfrm rot="0">
            <a:off x="10557434" y="7646184"/>
            <a:ext cx="6951252" cy="17756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 marL="704983" indent="-352492" lvl="1">
              <a:lnSpc>
                <a:spcPts val="4767"/>
              </a:lnSpc>
              <a:buFont typeface="Arial"/>
              <a:buChar char="•"/>
            </a:pPr>
            <a:r>
              <a:rPr lang="ar-EG" sz="3265">
                <a:solidFill>
                  <a:srgbClr val="000000"/>
                </a:solidFill>
                <a:latin typeface="Siwa"/>
                <a:ea typeface="Siwa"/>
                <a:cs typeface="Siwa"/>
                <a:sym typeface="Siwa"/>
                <a:rtl val="true"/>
              </a:rPr>
              <a:t>التحديات الاقتصادية.</a:t>
            </a:r>
          </a:p>
          <a:p>
            <a:pPr algn="r" rtl="true" marL="704983" indent="-352492" lvl="1">
              <a:lnSpc>
                <a:spcPts val="4767"/>
              </a:lnSpc>
              <a:buFont typeface="Arial"/>
              <a:buChar char="•"/>
            </a:pPr>
            <a:r>
              <a:rPr lang="ar-EG" sz="3265">
                <a:solidFill>
                  <a:srgbClr val="000000"/>
                </a:solidFill>
                <a:latin typeface="Siwa"/>
                <a:ea typeface="Siwa"/>
                <a:cs typeface="Siwa"/>
                <a:sym typeface="Siwa"/>
                <a:rtl val="true"/>
              </a:rPr>
              <a:t>مقاومة التغيير من بعض القطاعات.</a:t>
            </a:r>
          </a:p>
          <a:p>
            <a:pPr algn="r" rtl="true" marL="704983" indent="-352492" lvl="1">
              <a:lnSpc>
                <a:spcPts val="4767"/>
              </a:lnSpc>
              <a:buFont typeface="Arial"/>
              <a:buChar char="•"/>
            </a:pPr>
            <a:r>
              <a:rPr lang="ar-EG" sz="3265">
                <a:solidFill>
                  <a:srgbClr val="000000"/>
                </a:solidFill>
                <a:latin typeface="Siwa"/>
                <a:ea typeface="Siwa"/>
                <a:cs typeface="Siwa"/>
                <a:sym typeface="Siwa"/>
                <a:rtl val="true"/>
              </a:rPr>
              <a:t>الحاجة إلى تحسين البنية التحتية.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9591068" y="5143500"/>
            <a:ext cx="7568181" cy="20976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rtl="true">
              <a:lnSpc>
                <a:spcPts val="8256"/>
              </a:lnSpc>
            </a:pPr>
            <a:r>
              <a:rPr lang="ar-EG" sz="6938" b="true">
                <a:solidFill>
                  <a:srgbClr val="000000"/>
                </a:solidFill>
                <a:latin typeface="Siwa Bold"/>
                <a:ea typeface="Siwa Bold"/>
                <a:cs typeface="Siwa Bold"/>
                <a:sym typeface="Siwa Bold"/>
                <a:rtl val="true"/>
              </a:rPr>
              <a:t>التحديات التي تواجه التحول الأخضر:</a:t>
            </a:r>
          </a:p>
        </p:txBody>
      </p:sp>
      <p:grpSp>
        <p:nvGrpSpPr>
          <p:cNvPr name="Group 8" id="8"/>
          <p:cNvGrpSpPr/>
          <p:nvPr/>
        </p:nvGrpSpPr>
        <p:grpSpPr>
          <a:xfrm rot="0">
            <a:off x="13304819" y="377612"/>
            <a:ext cx="4406387" cy="1538564"/>
            <a:chOff x="0" y="0"/>
            <a:chExt cx="5875183" cy="2051418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1056919" y="90046"/>
              <a:ext cx="4033298" cy="1734318"/>
            </a:xfrm>
            <a:custGeom>
              <a:avLst/>
              <a:gdLst/>
              <a:ahLst/>
              <a:cxnLst/>
              <a:rect r="r" b="b" t="t" l="l"/>
              <a:pathLst>
                <a:path h="1734318" w="4033298">
                  <a:moveTo>
                    <a:pt x="0" y="0"/>
                  </a:moveTo>
                  <a:lnTo>
                    <a:pt x="4033298" y="0"/>
                  </a:lnTo>
                  <a:lnTo>
                    <a:pt x="4033298" y="1734318"/>
                  </a:lnTo>
                  <a:lnTo>
                    <a:pt x="0" y="17343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0" r="0" b="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5875183" cy="2051418"/>
            </a:xfrm>
            <a:custGeom>
              <a:avLst/>
              <a:gdLst/>
              <a:ahLst/>
              <a:cxnLst/>
              <a:rect r="r" b="b" t="t" l="l"/>
              <a:pathLst>
                <a:path h="2051418" w="5875183">
                  <a:moveTo>
                    <a:pt x="0" y="0"/>
                  </a:moveTo>
                  <a:lnTo>
                    <a:pt x="5875183" y="0"/>
                  </a:lnTo>
                  <a:lnTo>
                    <a:pt x="5875183" y="2051418"/>
                  </a:lnTo>
                  <a:lnTo>
                    <a:pt x="0" y="20514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20999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0" t="0" r="0" b="0"/>
              </a:stretch>
            </a:blipFill>
          </p:spPr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DAG1mu36_iE</dc:identifier>
  <dcterms:modified xsi:type="dcterms:W3CDTF">2011-08-01T06:04:30Z</dcterms:modified>
  <cp:revision>1</cp:revision>
  <dc:title>عرض تقديمي باللون الأخضر والبيج عن الاستدامة</dc:title>
</cp:coreProperties>
</file>